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Lst>
  <p:notesMasterIdLst>
    <p:notesMasterId r:id="rId23"/>
  </p:notesMasterIdLst>
  <p:sldIdLst>
    <p:sldId id="256" r:id="rId2"/>
    <p:sldId id="257" r:id="rId3"/>
    <p:sldId id="258" r:id="rId4"/>
    <p:sldId id="259" r:id="rId5"/>
    <p:sldId id="260" r:id="rId6"/>
    <p:sldId id="280" r:id="rId7"/>
    <p:sldId id="261" r:id="rId8"/>
    <p:sldId id="262" r:id="rId9"/>
    <p:sldId id="263" r:id="rId10"/>
    <p:sldId id="269" r:id="rId11"/>
    <p:sldId id="264" r:id="rId12"/>
    <p:sldId id="265" r:id="rId13"/>
    <p:sldId id="270" r:id="rId14"/>
    <p:sldId id="281" r:id="rId15"/>
    <p:sldId id="271" r:id="rId16"/>
    <p:sldId id="276" r:id="rId17"/>
    <p:sldId id="275" r:id="rId18"/>
    <p:sldId id="278" r:id="rId19"/>
    <p:sldId id="277" r:id="rId20"/>
    <p:sldId id="282" r:id="rId21"/>
    <p:sldId id="28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hAXf03xjkFIlUXHXo1ATFHpIu8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82" autoAdjust="0"/>
    <p:restoredTop sz="94709"/>
  </p:normalViewPr>
  <p:slideViewPr>
    <p:cSldViewPr snapToGrid="0" showGuides="1">
      <p:cViewPr varScale="1">
        <p:scale>
          <a:sx n="106" d="100"/>
          <a:sy n="106" d="100"/>
        </p:scale>
        <p:origin x="568"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4739E5-9F61-4A81-8F26-66A0E6A98544}"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838A9937-0A20-4444-B3AA-40882052D007}">
      <dgm:prSet/>
      <dgm:spPr/>
      <dgm:t>
        <a:bodyPr/>
        <a:lstStyle/>
        <a:p>
          <a:pPr>
            <a:lnSpc>
              <a:spcPct val="100000"/>
            </a:lnSpc>
            <a:defRPr b="1"/>
          </a:pPr>
          <a:r>
            <a:rPr lang="en-US" b="1" i="0"/>
            <a:t>Hydroelectric Power</a:t>
          </a:r>
          <a:endParaRPr lang="en-US"/>
        </a:p>
      </dgm:t>
    </dgm:pt>
    <dgm:pt modelId="{4F9CA9C4-6D9E-4748-9BE1-52E53C756C75}" type="parTrans" cxnId="{50C0ED1F-34B1-4437-8E95-D4E8E8700112}">
      <dgm:prSet/>
      <dgm:spPr/>
      <dgm:t>
        <a:bodyPr/>
        <a:lstStyle/>
        <a:p>
          <a:endParaRPr lang="en-US"/>
        </a:p>
      </dgm:t>
    </dgm:pt>
    <dgm:pt modelId="{6DE3BA9C-54C8-4B72-8064-1F38F80B9073}" type="sibTrans" cxnId="{50C0ED1F-34B1-4437-8E95-D4E8E8700112}">
      <dgm:prSet/>
      <dgm:spPr/>
      <dgm:t>
        <a:bodyPr/>
        <a:lstStyle/>
        <a:p>
          <a:endParaRPr lang="en-US"/>
        </a:p>
      </dgm:t>
    </dgm:pt>
    <dgm:pt modelId="{6468EA66-33E7-48B0-A958-DC4E3A060EE9}">
      <dgm:prSet/>
      <dgm:spPr/>
      <dgm:t>
        <a:bodyPr/>
        <a:lstStyle/>
        <a:p>
          <a:pPr>
            <a:lnSpc>
              <a:spcPct val="100000"/>
            </a:lnSpc>
          </a:pPr>
          <a:r>
            <a:rPr lang="en-US" b="1" i="0"/>
            <a:t>Construction Emissions</a:t>
          </a:r>
          <a:endParaRPr lang="en-US"/>
        </a:p>
      </dgm:t>
    </dgm:pt>
    <dgm:pt modelId="{0D44C1F8-39A0-44FE-8AC5-21A3ADC61F5F}" type="parTrans" cxnId="{E7741F2F-723B-4F81-9C55-3834843C20A4}">
      <dgm:prSet/>
      <dgm:spPr/>
      <dgm:t>
        <a:bodyPr/>
        <a:lstStyle/>
        <a:p>
          <a:endParaRPr lang="en-US"/>
        </a:p>
      </dgm:t>
    </dgm:pt>
    <dgm:pt modelId="{0B7F1A73-AB25-4B45-9F24-5E76EC9CD0A4}" type="sibTrans" cxnId="{E7741F2F-723B-4F81-9C55-3834843C20A4}">
      <dgm:prSet/>
      <dgm:spPr/>
      <dgm:t>
        <a:bodyPr/>
        <a:lstStyle/>
        <a:p>
          <a:endParaRPr lang="en-US"/>
        </a:p>
      </dgm:t>
    </dgm:pt>
    <dgm:pt modelId="{2D5152A7-6297-4EF6-A212-17CC1113AF03}">
      <dgm:prSet/>
      <dgm:spPr/>
      <dgm:t>
        <a:bodyPr/>
        <a:lstStyle/>
        <a:p>
          <a:pPr>
            <a:lnSpc>
              <a:spcPct val="100000"/>
            </a:lnSpc>
          </a:pPr>
          <a:r>
            <a:rPr lang="en-US" b="1" i="0"/>
            <a:t>Land Use and Methane Emissions:</a:t>
          </a:r>
          <a:endParaRPr lang="en-US"/>
        </a:p>
      </dgm:t>
    </dgm:pt>
    <dgm:pt modelId="{1C13A988-9E1C-416C-81B5-909B094293B3}" type="parTrans" cxnId="{282BE6E5-410F-4B60-AD76-FFE76478A0F7}">
      <dgm:prSet/>
      <dgm:spPr/>
      <dgm:t>
        <a:bodyPr/>
        <a:lstStyle/>
        <a:p>
          <a:endParaRPr lang="en-US"/>
        </a:p>
      </dgm:t>
    </dgm:pt>
    <dgm:pt modelId="{196018A6-267C-4B98-9AE6-A906BACE1FE5}" type="sibTrans" cxnId="{282BE6E5-410F-4B60-AD76-FFE76478A0F7}">
      <dgm:prSet/>
      <dgm:spPr/>
      <dgm:t>
        <a:bodyPr/>
        <a:lstStyle/>
        <a:p>
          <a:endParaRPr lang="en-US"/>
        </a:p>
      </dgm:t>
    </dgm:pt>
    <dgm:pt modelId="{8DF9213A-00DB-47A4-BB4B-4EAFE2B577E5}">
      <dgm:prSet/>
      <dgm:spPr/>
      <dgm:t>
        <a:bodyPr/>
        <a:lstStyle/>
        <a:p>
          <a:pPr>
            <a:lnSpc>
              <a:spcPct val="100000"/>
            </a:lnSpc>
            <a:defRPr b="1"/>
          </a:pPr>
          <a:r>
            <a:rPr lang="en-US" b="1" i="0"/>
            <a:t>Nuclear Power</a:t>
          </a:r>
          <a:endParaRPr lang="en-US"/>
        </a:p>
      </dgm:t>
    </dgm:pt>
    <dgm:pt modelId="{517C9E67-9EAE-46A4-961A-9D6ED81D05A9}" type="parTrans" cxnId="{0F1C0323-4BD7-4B17-B399-DF25C2A0FDC1}">
      <dgm:prSet/>
      <dgm:spPr/>
      <dgm:t>
        <a:bodyPr/>
        <a:lstStyle/>
        <a:p>
          <a:endParaRPr lang="en-US"/>
        </a:p>
      </dgm:t>
    </dgm:pt>
    <dgm:pt modelId="{92029B18-B323-49F9-B130-F3466309CD98}" type="sibTrans" cxnId="{0F1C0323-4BD7-4B17-B399-DF25C2A0FDC1}">
      <dgm:prSet/>
      <dgm:spPr/>
      <dgm:t>
        <a:bodyPr/>
        <a:lstStyle/>
        <a:p>
          <a:endParaRPr lang="en-US"/>
        </a:p>
      </dgm:t>
    </dgm:pt>
    <dgm:pt modelId="{4D8184F5-4C65-449D-9BBE-BEAF906E9C30}">
      <dgm:prSet/>
      <dgm:spPr/>
      <dgm:t>
        <a:bodyPr/>
        <a:lstStyle/>
        <a:p>
          <a:pPr>
            <a:lnSpc>
              <a:spcPct val="100000"/>
            </a:lnSpc>
          </a:pPr>
          <a:r>
            <a:rPr lang="en-US" b="1" i="0"/>
            <a:t>Fuel Production Emissions</a:t>
          </a:r>
          <a:endParaRPr lang="en-US"/>
        </a:p>
      </dgm:t>
    </dgm:pt>
    <dgm:pt modelId="{129A1376-A481-407D-8BC7-2E6ED0060DB5}" type="parTrans" cxnId="{A215B6D0-26D2-4156-809E-8698F50931A2}">
      <dgm:prSet/>
      <dgm:spPr/>
      <dgm:t>
        <a:bodyPr/>
        <a:lstStyle/>
        <a:p>
          <a:endParaRPr lang="en-US"/>
        </a:p>
      </dgm:t>
    </dgm:pt>
    <dgm:pt modelId="{6B6B095A-00C3-47FF-8E8F-075D45789E42}" type="sibTrans" cxnId="{A215B6D0-26D2-4156-809E-8698F50931A2}">
      <dgm:prSet/>
      <dgm:spPr/>
      <dgm:t>
        <a:bodyPr/>
        <a:lstStyle/>
        <a:p>
          <a:endParaRPr lang="en-US"/>
        </a:p>
      </dgm:t>
    </dgm:pt>
    <dgm:pt modelId="{70B0004C-946F-489C-8E6D-734B9E77E038}">
      <dgm:prSet/>
      <dgm:spPr/>
      <dgm:t>
        <a:bodyPr/>
        <a:lstStyle/>
        <a:p>
          <a:pPr>
            <a:lnSpc>
              <a:spcPct val="100000"/>
            </a:lnSpc>
          </a:pPr>
          <a:r>
            <a:rPr lang="en-US" b="1" i="0" dirty="0"/>
            <a:t>Long-term Waste Management</a:t>
          </a:r>
          <a:endParaRPr lang="en-US" dirty="0"/>
        </a:p>
      </dgm:t>
    </dgm:pt>
    <dgm:pt modelId="{5849CA2F-85AC-4093-9069-7F09B7A0ED3C}" type="parTrans" cxnId="{B5C81664-64DD-4F40-AB8D-28073B0B223F}">
      <dgm:prSet/>
      <dgm:spPr/>
      <dgm:t>
        <a:bodyPr/>
        <a:lstStyle/>
        <a:p>
          <a:endParaRPr lang="en-US"/>
        </a:p>
      </dgm:t>
    </dgm:pt>
    <dgm:pt modelId="{D10264CF-A9A7-4EB4-85CC-5C77D6317514}" type="sibTrans" cxnId="{B5C81664-64DD-4F40-AB8D-28073B0B223F}">
      <dgm:prSet/>
      <dgm:spPr/>
      <dgm:t>
        <a:bodyPr/>
        <a:lstStyle/>
        <a:p>
          <a:endParaRPr lang="en-US"/>
        </a:p>
      </dgm:t>
    </dgm:pt>
    <dgm:pt modelId="{79E50BC3-61E9-4BF3-B250-D6FB0A62A6CC}" type="pres">
      <dgm:prSet presAssocID="{9A4739E5-9F61-4A81-8F26-66A0E6A98544}" presName="root" presStyleCnt="0">
        <dgm:presLayoutVars>
          <dgm:dir/>
          <dgm:resizeHandles val="exact"/>
        </dgm:presLayoutVars>
      </dgm:prSet>
      <dgm:spPr/>
    </dgm:pt>
    <dgm:pt modelId="{4D5291FC-9280-473B-994E-CE5FC283687E}" type="pres">
      <dgm:prSet presAssocID="{838A9937-0A20-4444-B3AA-40882052D007}" presName="compNode" presStyleCnt="0"/>
      <dgm:spPr/>
    </dgm:pt>
    <dgm:pt modelId="{4AAFAAA3-B23D-4C96-BF3D-CA467626281D}" type="pres">
      <dgm:prSet presAssocID="{838A9937-0A20-4444-B3AA-40882052D00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Waterfall scene outline"/>
        </a:ext>
      </dgm:extLst>
    </dgm:pt>
    <dgm:pt modelId="{4D6170D0-0AD2-45FC-9677-7385E28D8D0C}" type="pres">
      <dgm:prSet presAssocID="{838A9937-0A20-4444-B3AA-40882052D007}" presName="iconSpace" presStyleCnt="0"/>
      <dgm:spPr/>
    </dgm:pt>
    <dgm:pt modelId="{FBB5C2D8-438B-4084-87BE-0896FBB4FA3D}" type="pres">
      <dgm:prSet presAssocID="{838A9937-0A20-4444-B3AA-40882052D007}" presName="parTx" presStyleLbl="revTx" presStyleIdx="0" presStyleCnt="4">
        <dgm:presLayoutVars>
          <dgm:chMax val="0"/>
          <dgm:chPref val="0"/>
        </dgm:presLayoutVars>
      </dgm:prSet>
      <dgm:spPr/>
    </dgm:pt>
    <dgm:pt modelId="{7159733E-CD74-473C-8B31-6DD168C53A66}" type="pres">
      <dgm:prSet presAssocID="{838A9937-0A20-4444-B3AA-40882052D007}" presName="txSpace" presStyleCnt="0"/>
      <dgm:spPr/>
    </dgm:pt>
    <dgm:pt modelId="{2DF3403D-0985-4842-8254-048F16DE9B1E}" type="pres">
      <dgm:prSet presAssocID="{838A9937-0A20-4444-B3AA-40882052D007}" presName="desTx" presStyleLbl="revTx" presStyleIdx="1" presStyleCnt="4">
        <dgm:presLayoutVars/>
      </dgm:prSet>
      <dgm:spPr/>
    </dgm:pt>
    <dgm:pt modelId="{74134D21-F09B-4DB2-B0BD-6C639D4D5AEC}" type="pres">
      <dgm:prSet presAssocID="{6DE3BA9C-54C8-4B72-8064-1F38F80B9073}" presName="sibTrans" presStyleCnt="0"/>
      <dgm:spPr/>
    </dgm:pt>
    <dgm:pt modelId="{601BCC69-3ADF-4E46-8BC6-4E0356DC0340}" type="pres">
      <dgm:prSet presAssocID="{8DF9213A-00DB-47A4-BB4B-4EAFE2B577E5}" presName="compNode" presStyleCnt="0"/>
      <dgm:spPr/>
    </dgm:pt>
    <dgm:pt modelId="{157CD6C6-CA6A-4D23-94EF-E99AABE77019}" type="pres">
      <dgm:prSet presAssocID="{8DF9213A-00DB-47A4-BB4B-4EAFE2B577E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adioactive"/>
        </a:ext>
      </dgm:extLst>
    </dgm:pt>
    <dgm:pt modelId="{A8A7684B-502C-4D8F-8CF7-D898B610EC54}" type="pres">
      <dgm:prSet presAssocID="{8DF9213A-00DB-47A4-BB4B-4EAFE2B577E5}" presName="iconSpace" presStyleCnt="0"/>
      <dgm:spPr/>
    </dgm:pt>
    <dgm:pt modelId="{426BED62-817D-4D82-9E6D-6C67F98E520F}" type="pres">
      <dgm:prSet presAssocID="{8DF9213A-00DB-47A4-BB4B-4EAFE2B577E5}" presName="parTx" presStyleLbl="revTx" presStyleIdx="2" presStyleCnt="4">
        <dgm:presLayoutVars>
          <dgm:chMax val="0"/>
          <dgm:chPref val="0"/>
        </dgm:presLayoutVars>
      </dgm:prSet>
      <dgm:spPr/>
    </dgm:pt>
    <dgm:pt modelId="{758D99B7-3706-45D5-96CD-3CA2111C3105}" type="pres">
      <dgm:prSet presAssocID="{8DF9213A-00DB-47A4-BB4B-4EAFE2B577E5}" presName="txSpace" presStyleCnt="0"/>
      <dgm:spPr/>
    </dgm:pt>
    <dgm:pt modelId="{BF40DF2B-05DD-4CB6-BA90-D8DD763D3C72}" type="pres">
      <dgm:prSet presAssocID="{8DF9213A-00DB-47A4-BB4B-4EAFE2B577E5}" presName="desTx" presStyleLbl="revTx" presStyleIdx="3" presStyleCnt="4">
        <dgm:presLayoutVars/>
      </dgm:prSet>
      <dgm:spPr/>
    </dgm:pt>
  </dgm:ptLst>
  <dgm:cxnLst>
    <dgm:cxn modelId="{50C0ED1F-34B1-4437-8E95-D4E8E8700112}" srcId="{9A4739E5-9F61-4A81-8F26-66A0E6A98544}" destId="{838A9937-0A20-4444-B3AA-40882052D007}" srcOrd="0" destOrd="0" parTransId="{4F9CA9C4-6D9E-4748-9BE1-52E53C756C75}" sibTransId="{6DE3BA9C-54C8-4B72-8064-1F38F80B9073}"/>
    <dgm:cxn modelId="{0F1C0323-4BD7-4B17-B399-DF25C2A0FDC1}" srcId="{9A4739E5-9F61-4A81-8F26-66A0E6A98544}" destId="{8DF9213A-00DB-47A4-BB4B-4EAFE2B577E5}" srcOrd="1" destOrd="0" parTransId="{517C9E67-9EAE-46A4-961A-9D6ED81D05A9}" sibTransId="{92029B18-B323-49F9-B130-F3466309CD98}"/>
    <dgm:cxn modelId="{E7741F2F-723B-4F81-9C55-3834843C20A4}" srcId="{838A9937-0A20-4444-B3AA-40882052D007}" destId="{6468EA66-33E7-48B0-A958-DC4E3A060EE9}" srcOrd="0" destOrd="0" parTransId="{0D44C1F8-39A0-44FE-8AC5-21A3ADC61F5F}" sibTransId="{0B7F1A73-AB25-4B45-9F24-5E76EC9CD0A4}"/>
    <dgm:cxn modelId="{75E94641-4EB5-47EB-B59E-7B9C04176447}" type="presOf" srcId="{8DF9213A-00DB-47A4-BB4B-4EAFE2B577E5}" destId="{426BED62-817D-4D82-9E6D-6C67F98E520F}" srcOrd="0" destOrd="0" presId="urn:microsoft.com/office/officeart/2018/5/layout/CenteredIconLabelDescriptionList"/>
    <dgm:cxn modelId="{B5C81664-64DD-4F40-AB8D-28073B0B223F}" srcId="{8DF9213A-00DB-47A4-BB4B-4EAFE2B577E5}" destId="{70B0004C-946F-489C-8E6D-734B9E77E038}" srcOrd="1" destOrd="0" parTransId="{5849CA2F-85AC-4093-9069-7F09B7A0ED3C}" sibTransId="{D10264CF-A9A7-4EB4-85CC-5C77D6317514}"/>
    <dgm:cxn modelId="{F422DE76-7FAA-4F41-89FD-A60CF8BE0A9C}" type="presOf" srcId="{4D8184F5-4C65-449D-9BBE-BEAF906E9C30}" destId="{BF40DF2B-05DD-4CB6-BA90-D8DD763D3C72}" srcOrd="0" destOrd="0" presId="urn:microsoft.com/office/officeart/2018/5/layout/CenteredIconLabelDescriptionList"/>
    <dgm:cxn modelId="{4FD35185-8638-4A01-A3B9-EDB0511231D1}" type="presOf" srcId="{9A4739E5-9F61-4A81-8F26-66A0E6A98544}" destId="{79E50BC3-61E9-4BF3-B250-D6FB0A62A6CC}" srcOrd="0" destOrd="0" presId="urn:microsoft.com/office/officeart/2018/5/layout/CenteredIconLabelDescriptionList"/>
    <dgm:cxn modelId="{1D0446AC-7692-4656-8B72-FBCC1779D827}" type="presOf" srcId="{2D5152A7-6297-4EF6-A212-17CC1113AF03}" destId="{2DF3403D-0985-4842-8254-048F16DE9B1E}" srcOrd="0" destOrd="1" presId="urn:microsoft.com/office/officeart/2018/5/layout/CenteredIconLabelDescriptionList"/>
    <dgm:cxn modelId="{A215B6D0-26D2-4156-809E-8698F50931A2}" srcId="{8DF9213A-00DB-47A4-BB4B-4EAFE2B577E5}" destId="{4D8184F5-4C65-449D-9BBE-BEAF906E9C30}" srcOrd="0" destOrd="0" parTransId="{129A1376-A481-407D-8BC7-2E6ED0060DB5}" sibTransId="{6B6B095A-00C3-47FF-8E8F-075D45789E42}"/>
    <dgm:cxn modelId="{EF0E13D8-443F-4888-AA69-448E6F0CD7AB}" type="presOf" srcId="{6468EA66-33E7-48B0-A958-DC4E3A060EE9}" destId="{2DF3403D-0985-4842-8254-048F16DE9B1E}" srcOrd="0" destOrd="0" presId="urn:microsoft.com/office/officeart/2018/5/layout/CenteredIconLabelDescriptionList"/>
    <dgm:cxn modelId="{1171C1DF-0A94-46FD-9942-559694A8B8C2}" type="presOf" srcId="{70B0004C-946F-489C-8E6D-734B9E77E038}" destId="{BF40DF2B-05DD-4CB6-BA90-D8DD763D3C72}" srcOrd="0" destOrd="1" presId="urn:microsoft.com/office/officeart/2018/5/layout/CenteredIconLabelDescriptionList"/>
    <dgm:cxn modelId="{282BE6E5-410F-4B60-AD76-FFE76478A0F7}" srcId="{838A9937-0A20-4444-B3AA-40882052D007}" destId="{2D5152A7-6297-4EF6-A212-17CC1113AF03}" srcOrd="1" destOrd="0" parTransId="{1C13A988-9E1C-416C-81B5-909B094293B3}" sibTransId="{196018A6-267C-4B98-9AE6-A906BACE1FE5}"/>
    <dgm:cxn modelId="{534B6EFE-8794-4D6F-9F2F-1DDA0AD09373}" type="presOf" srcId="{838A9937-0A20-4444-B3AA-40882052D007}" destId="{FBB5C2D8-438B-4084-87BE-0896FBB4FA3D}" srcOrd="0" destOrd="0" presId="urn:microsoft.com/office/officeart/2018/5/layout/CenteredIconLabelDescriptionList"/>
    <dgm:cxn modelId="{01854B0B-F15C-499D-9519-2124065034F2}" type="presParOf" srcId="{79E50BC3-61E9-4BF3-B250-D6FB0A62A6CC}" destId="{4D5291FC-9280-473B-994E-CE5FC283687E}" srcOrd="0" destOrd="0" presId="urn:microsoft.com/office/officeart/2018/5/layout/CenteredIconLabelDescriptionList"/>
    <dgm:cxn modelId="{65975CFA-823C-4A34-9414-A9FDFA1AD84B}" type="presParOf" srcId="{4D5291FC-9280-473B-994E-CE5FC283687E}" destId="{4AAFAAA3-B23D-4C96-BF3D-CA467626281D}" srcOrd="0" destOrd="0" presId="urn:microsoft.com/office/officeart/2018/5/layout/CenteredIconLabelDescriptionList"/>
    <dgm:cxn modelId="{01720F02-4EC6-4124-BDE0-8209D6F6EEE5}" type="presParOf" srcId="{4D5291FC-9280-473B-994E-CE5FC283687E}" destId="{4D6170D0-0AD2-45FC-9677-7385E28D8D0C}" srcOrd="1" destOrd="0" presId="urn:microsoft.com/office/officeart/2018/5/layout/CenteredIconLabelDescriptionList"/>
    <dgm:cxn modelId="{7F69DC16-CCCA-4E6C-A333-6A1B7A5ABBBF}" type="presParOf" srcId="{4D5291FC-9280-473B-994E-CE5FC283687E}" destId="{FBB5C2D8-438B-4084-87BE-0896FBB4FA3D}" srcOrd="2" destOrd="0" presId="urn:microsoft.com/office/officeart/2018/5/layout/CenteredIconLabelDescriptionList"/>
    <dgm:cxn modelId="{E44A18CE-A546-48BC-9F60-8BB583EF8800}" type="presParOf" srcId="{4D5291FC-9280-473B-994E-CE5FC283687E}" destId="{7159733E-CD74-473C-8B31-6DD168C53A66}" srcOrd="3" destOrd="0" presId="urn:microsoft.com/office/officeart/2018/5/layout/CenteredIconLabelDescriptionList"/>
    <dgm:cxn modelId="{C45F88A3-584F-40FB-ADBB-BC527456E57A}" type="presParOf" srcId="{4D5291FC-9280-473B-994E-CE5FC283687E}" destId="{2DF3403D-0985-4842-8254-048F16DE9B1E}" srcOrd="4" destOrd="0" presId="urn:microsoft.com/office/officeart/2018/5/layout/CenteredIconLabelDescriptionList"/>
    <dgm:cxn modelId="{7C6D58C4-E6B8-430F-8BC1-8DCA0742863D}" type="presParOf" srcId="{79E50BC3-61E9-4BF3-B250-D6FB0A62A6CC}" destId="{74134D21-F09B-4DB2-B0BD-6C639D4D5AEC}" srcOrd="1" destOrd="0" presId="urn:microsoft.com/office/officeart/2018/5/layout/CenteredIconLabelDescriptionList"/>
    <dgm:cxn modelId="{55D8F150-0C49-4859-9049-5BEC4158C2AD}" type="presParOf" srcId="{79E50BC3-61E9-4BF3-B250-D6FB0A62A6CC}" destId="{601BCC69-3ADF-4E46-8BC6-4E0356DC0340}" srcOrd="2" destOrd="0" presId="urn:microsoft.com/office/officeart/2018/5/layout/CenteredIconLabelDescriptionList"/>
    <dgm:cxn modelId="{AF0BF353-66BA-4401-95F1-AFA18A9C9D99}" type="presParOf" srcId="{601BCC69-3ADF-4E46-8BC6-4E0356DC0340}" destId="{157CD6C6-CA6A-4D23-94EF-E99AABE77019}" srcOrd="0" destOrd="0" presId="urn:microsoft.com/office/officeart/2018/5/layout/CenteredIconLabelDescriptionList"/>
    <dgm:cxn modelId="{979BAFF4-09C3-4884-A9DC-7E41A4B08E30}" type="presParOf" srcId="{601BCC69-3ADF-4E46-8BC6-4E0356DC0340}" destId="{A8A7684B-502C-4D8F-8CF7-D898B610EC54}" srcOrd="1" destOrd="0" presId="urn:microsoft.com/office/officeart/2018/5/layout/CenteredIconLabelDescriptionList"/>
    <dgm:cxn modelId="{7244A7C1-6883-41F0-8106-CA9080841FD1}" type="presParOf" srcId="{601BCC69-3ADF-4E46-8BC6-4E0356DC0340}" destId="{426BED62-817D-4D82-9E6D-6C67F98E520F}" srcOrd="2" destOrd="0" presId="urn:microsoft.com/office/officeart/2018/5/layout/CenteredIconLabelDescriptionList"/>
    <dgm:cxn modelId="{C1FCE383-D381-442A-A935-9F1BA97DD0FC}" type="presParOf" srcId="{601BCC69-3ADF-4E46-8BC6-4E0356DC0340}" destId="{758D99B7-3706-45D5-96CD-3CA2111C3105}" srcOrd="3" destOrd="0" presId="urn:microsoft.com/office/officeart/2018/5/layout/CenteredIconLabelDescriptionList"/>
    <dgm:cxn modelId="{4EE6EDC8-2659-49D5-A1F9-E58F4BF3CA5E}" type="presParOf" srcId="{601BCC69-3ADF-4E46-8BC6-4E0356DC0340}" destId="{BF40DF2B-05DD-4CB6-BA90-D8DD763D3C72}"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42DFC5-F1D5-4424-8AE6-7A470B4AFC56}" type="doc">
      <dgm:prSet loTypeId="urn:microsoft.com/office/officeart/2018/5/layout/IconCircle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67CDEB8F-76D4-4C67-9AF3-508CBBB0A4CD}">
      <dgm:prSet/>
      <dgm:spPr/>
      <dgm:t>
        <a:bodyPr/>
        <a:lstStyle/>
        <a:p>
          <a:pPr>
            <a:defRPr cap="all"/>
          </a:pPr>
          <a:r>
            <a:rPr lang="en-US"/>
            <a:t>Bubble Map(Interactive-2/2)</a:t>
          </a:r>
        </a:p>
      </dgm:t>
    </dgm:pt>
    <dgm:pt modelId="{CFBE465A-FFC8-436D-9F76-E04A4CD1BAD7}" type="parTrans" cxnId="{2FFEC950-0F37-4063-83CF-C8A8D6773EF7}">
      <dgm:prSet/>
      <dgm:spPr/>
      <dgm:t>
        <a:bodyPr/>
        <a:lstStyle/>
        <a:p>
          <a:endParaRPr lang="en-US"/>
        </a:p>
      </dgm:t>
    </dgm:pt>
    <dgm:pt modelId="{EF7B7BC2-9889-4DF6-8721-ED3DF2886D7F}" type="sibTrans" cxnId="{2FFEC950-0F37-4063-83CF-C8A8D6773EF7}">
      <dgm:prSet/>
      <dgm:spPr/>
      <dgm:t>
        <a:bodyPr/>
        <a:lstStyle/>
        <a:p>
          <a:endParaRPr lang="en-US"/>
        </a:p>
      </dgm:t>
    </dgm:pt>
    <dgm:pt modelId="{A0E4ABD9-8EFE-4631-BA5E-472A98B3F2E9}">
      <dgm:prSet/>
      <dgm:spPr/>
      <dgm:t>
        <a:bodyPr/>
        <a:lstStyle/>
        <a:p>
          <a:pPr>
            <a:defRPr cap="all"/>
          </a:pPr>
          <a:r>
            <a:rPr lang="en-US"/>
            <a:t>Choropleth Map</a:t>
          </a:r>
        </a:p>
      </dgm:t>
    </dgm:pt>
    <dgm:pt modelId="{88B16E5B-35C9-40C3-A502-7EFF88A4A276}" type="parTrans" cxnId="{4300A32F-C0AA-4BA8-9CA5-F37F92C20252}">
      <dgm:prSet/>
      <dgm:spPr/>
      <dgm:t>
        <a:bodyPr/>
        <a:lstStyle/>
        <a:p>
          <a:endParaRPr lang="en-US"/>
        </a:p>
      </dgm:t>
    </dgm:pt>
    <dgm:pt modelId="{40B97904-6B54-4B91-B4FA-E826FF8BA77C}" type="sibTrans" cxnId="{4300A32F-C0AA-4BA8-9CA5-F37F92C20252}">
      <dgm:prSet/>
      <dgm:spPr/>
      <dgm:t>
        <a:bodyPr/>
        <a:lstStyle/>
        <a:p>
          <a:endParaRPr lang="en-US"/>
        </a:p>
      </dgm:t>
    </dgm:pt>
    <dgm:pt modelId="{EC80E0C5-715B-4B87-9246-1F471D799BD6}" type="pres">
      <dgm:prSet presAssocID="{4042DFC5-F1D5-4424-8AE6-7A470B4AFC56}" presName="root" presStyleCnt="0">
        <dgm:presLayoutVars>
          <dgm:dir/>
          <dgm:resizeHandles val="exact"/>
        </dgm:presLayoutVars>
      </dgm:prSet>
      <dgm:spPr/>
    </dgm:pt>
    <dgm:pt modelId="{0FE2FC04-6DFD-4A99-BDAE-7626F0D94A43}" type="pres">
      <dgm:prSet presAssocID="{67CDEB8F-76D4-4C67-9AF3-508CBBB0A4CD}" presName="compNode" presStyleCnt="0"/>
      <dgm:spPr/>
    </dgm:pt>
    <dgm:pt modelId="{5C1B518C-03B4-4285-A0DD-EFF3A97A1290}" type="pres">
      <dgm:prSet presAssocID="{67CDEB8F-76D4-4C67-9AF3-508CBBB0A4CD}" presName="iconBgRect" presStyleLbl="bgShp" presStyleIdx="0" presStyleCnt="2"/>
      <dgm:spPr/>
    </dgm:pt>
    <dgm:pt modelId="{57CC589B-F032-46C4-A4C2-5AE22C824DFA}" type="pres">
      <dgm:prSet presAssocID="{67CDEB8F-76D4-4C67-9AF3-508CBBB0A4C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ought bubble"/>
        </a:ext>
      </dgm:extLst>
    </dgm:pt>
    <dgm:pt modelId="{41263BA4-78BE-4CB9-B756-EE7E6F701631}" type="pres">
      <dgm:prSet presAssocID="{67CDEB8F-76D4-4C67-9AF3-508CBBB0A4CD}" presName="spaceRect" presStyleCnt="0"/>
      <dgm:spPr/>
    </dgm:pt>
    <dgm:pt modelId="{50B6E7F0-2A41-4DD6-A17A-D9D9B523E2FF}" type="pres">
      <dgm:prSet presAssocID="{67CDEB8F-76D4-4C67-9AF3-508CBBB0A4CD}" presName="textRect" presStyleLbl="revTx" presStyleIdx="0" presStyleCnt="2">
        <dgm:presLayoutVars>
          <dgm:chMax val="1"/>
          <dgm:chPref val="1"/>
        </dgm:presLayoutVars>
      </dgm:prSet>
      <dgm:spPr/>
    </dgm:pt>
    <dgm:pt modelId="{A5C04B12-5BD9-4AF2-B4C6-E00BE4CF2A8F}" type="pres">
      <dgm:prSet presAssocID="{EF7B7BC2-9889-4DF6-8721-ED3DF2886D7F}" presName="sibTrans" presStyleCnt="0"/>
      <dgm:spPr/>
    </dgm:pt>
    <dgm:pt modelId="{4BFFBF0B-1299-43E3-B372-BA7E9B17CF25}" type="pres">
      <dgm:prSet presAssocID="{A0E4ABD9-8EFE-4631-BA5E-472A98B3F2E9}" presName="compNode" presStyleCnt="0"/>
      <dgm:spPr/>
    </dgm:pt>
    <dgm:pt modelId="{EC86E1E7-ED8C-49C4-99EA-86CF2F1C6120}" type="pres">
      <dgm:prSet presAssocID="{A0E4ABD9-8EFE-4631-BA5E-472A98B3F2E9}" presName="iconBgRect" presStyleLbl="bgShp" presStyleIdx="1" presStyleCnt="2"/>
      <dgm:spPr/>
    </dgm:pt>
    <dgm:pt modelId="{A0A3C14A-7C88-464F-837B-ADB48253C015}" type="pres">
      <dgm:prSet presAssocID="{A0E4ABD9-8EFE-4631-BA5E-472A98B3F2E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459A6FE1-E343-4362-AB41-8759A84D5058}" type="pres">
      <dgm:prSet presAssocID="{A0E4ABD9-8EFE-4631-BA5E-472A98B3F2E9}" presName="spaceRect" presStyleCnt="0"/>
      <dgm:spPr/>
    </dgm:pt>
    <dgm:pt modelId="{6C471EA6-C4CB-48B1-BA9B-2D46CAA9F6EE}" type="pres">
      <dgm:prSet presAssocID="{A0E4ABD9-8EFE-4631-BA5E-472A98B3F2E9}" presName="textRect" presStyleLbl="revTx" presStyleIdx="1" presStyleCnt="2">
        <dgm:presLayoutVars>
          <dgm:chMax val="1"/>
          <dgm:chPref val="1"/>
        </dgm:presLayoutVars>
      </dgm:prSet>
      <dgm:spPr/>
    </dgm:pt>
  </dgm:ptLst>
  <dgm:cxnLst>
    <dgm:cxn modelId="{8D88600E-881E-4683-A508-990FCBE3C4F7}" type="presOf" srcId="{67CDEB8F-76D4-4C67-9AF3-508CBBB0A4CD}" destId="{50B6E7F0-2A41-4DD6-A17A-D9D9B523E2FF}" srcOrd="0" destOrd="0" presId="urn:microsoft.com/office/officeart/2018/5/layout/IconCircleLabelList"/>
    <dgm:cxn modelId="{4300A32F-C0AA-4BA8-9CA5-F37F92C20252}" srcId="{4042DFC5-F1D5-4424-8AE6-7A470B4AFC56}" destId="{A0E4ABD9-8EFE-4631-BA5E-472A98B3F2E9}" srcOrd="1" destOrd="0" parTransId="{88B16E5B-35C9-40C3-A502-7EFF88A4A276}" sibTransId="{40B97904-6B54-4B91-B4FA-E826FF8BA77C}"/>
    <dgm:cxn modelId="{BD430B4A-CCED-4F21-912B-2A5628AC3B8E}" type="presOf" srcId="{A0E4ABD9-8EFE-4631-BA5E-472A98B3F2E9}" destId="{6C471EA6-C4CB-48B1-BA9B-2D46CAA9F6EE}" srcOrd="0" destOrd="0" presId="urn:microsoft.com/office/officeart/2018/5/layout/IconCircleLabelList"/>
    <dgm:cxn modelId="{2FFEC950-0F37-4063-83CF-C8A8D6773EF7}" srcId="{4042DFC5-F1D5-4424-8AE6-7A470B4AFC56}" destId="{67CDEB8F-76D4-4C67-9AF3-508CBBB0A4CD}" srcOrd="0" destOrd="0" parTransId="{CFBE465A-FFC8-436D-9F76-E04A4CD1BAD7}" sibTransId="{EF7B7BC2-9889-4DF6-8721-ED3DF2886D7F}"/>
    <dgm:cxn modelId="{072FFDCE-860E-499F-8296-1FE5148134C3}" type="presOf" srcId="{4042DFC5-F1D5-4424-8AE6-7A470B4AFC56}" destId="{EC80E0C5-715B-4B87-9246-1F471D799BD6}" srcOrd="0" destOrd="0" presId="urn:microsoft.com/office/officeart/2018/5/layout/IconCircleLabelList"/>
    <dgm:cxn modelId="{959D75D3-BEC9-4B04-87FC-F82E6ED0745F}" type="presParOf" srcId="{EC80E0C5-715B-4B87-9246-1F471D799BD6}" destId="{0FE2FC04-6DFD-4A99-BDAE-7626F0D94A43}" srcOrd="0" destOrd="0" presId="urn:microsoft.com/office/officeart/2018/5/layout/IconCircleLabelList"/>
    <dgm:cxn modelId="{6F1505B9-2BF1-4986-A1A7-044B6B9E2AB7}" type="presParOf" srcId="{0FE2FC04-6DFD-4A99-BDAE-7626F0D94A43}" destId="{5C1B518C-03B4-4285-A0DD-EFF3A97A1290}" srcOrd="0" destOrd="0" presId="urn:microsoft.com/office/officeart/2018/5/layout/IconCircleLabelList"/>
    <dgm:cxn modelId="{7882CFDD-269B-490D-91EC-CFCFEEE79E71}" type="presParOf" srcId="{0FE2FC04-6DFD-4A99-BDAE-7626F0D94A43}" destId="{57CC589B-F032-46C4-A4C2-5AE22C824DFA}" srcOrd="1" destOrd="0" presId="urn:microsoft.com/office/officeart/2018/5/layout/IconCircleLabelList"/>
    <dgm:cxn modelId="{E00122F5-03E5-4CFA-975D-C34472EB0023}" type="presParOf" srcId="{0FE2FC04-6DFD-4A99-BDAE-7626F0D94A43}" destId="{41263BA4-78BE-4CB9-B756-EE7E6F701631}" srcOrd="2" destOrd="0" presId="urn:microsoft.com/office/officeart/2018/5/layout/IconCircleLabelList"/>
    <dgm:cxn modelId="{1CA1B84E-CEF7-4ACC-BC06-49FA8ACE5823}" type="presParOf" srcId="{0FE2FC04-6DFD-4A99-BDAE-7626F0D94A43}" destId="{50B6E7F0-2A41-4DD6-A17A-D9D9B523E2FF}" srcOrd="3" destOrd="0" presId="urn:microsoft.com/office/officeart/2018/5/layout/IconCircleLabelList"/>
    <dgm:cxn modelId="{F61B4DE4-D2D3-4D89-8164-BE22098AE200}" type="presParOf" srcId="{EC80E0C5-715B-4B87-9246-1F471D799BD6}" destId="{A5C04B12-5BD9-4AF2-B4C6-E00BE4CF2A8F}" srcOrd="1" destOrd="0" presId="urn:microsoft.com/office/officeart/2018/5/layout/IconCircleLabelList"/>
    <dgm:cxn modelId="{2BF3933F-1EEE-4397-8AFB-549081B94E0F}" type="presParOf" srcId="{EC80E0C5-715B-4B87-9246-1F471D799BD6}" destId="{4BFFBF0B-1299-43E3-B372-BA7E9B17CF25}" srcOrd="2" destOrd="0" presId="urn:microsoft.com/office/officeart/2018/5/layout/IconCircleLabelList"/>
    <dgm:cxn modelId="{F2BCCB8A-36C6-4A10-9881-A604C6EFA707}" type="presParOf" srcId="{4BFFBF0B-1299-43E3-B372-BA7E9B17CF25}" destId="{EC86E1E7-ED8C-49C4-99EA-86CF2F1C6120}" srcOrd="0" destOrd="0" presId="urn:microsoft.com/office/officeart/2018/5/layout/IconCircleLabelList"/>
    <dgm:cxn modelId="{A5F3B4E9-42DF-49A8-905D-297CCF1745CD}" type="presParOf" srcId="{4BFFBF0B-1299-43E3-B372-BA7E9B17CF25}" destId="{A0A3C14A-7C88-464F-837B-ADB48253C015}" srcOrd="1" destOrd="0" presId="urn:microsoft.com/office/officeart/2018/5/layout/IconCircleLabelList"/>
    <dgm:cxn modelId="{9F717C3C-4E5A-4258-9FDB-C1E27B424489}" type="presParOf" srcId="{4BFFBF0B-1299-43E3-B372-BA7E9B17CF25}" destId="{459A6FE1-E343-4362-AB41-8759A84D5058}" srcOrd="2" destOrd="0" presId="urn:microsoft.com/office/officeart/2018/5/layout/IconCircleLabelList"/>
    <dgm:cxn modelId="{288B62E8-57C2-44F8-8BCC-FE24634A023B}" type="presParOf" srcId="{4BFFBF0B-1299-43E3-B372-BA7E9B17CF25}" destId="{6C471EA6-C4CB-48B1-BA9B-2D46CAA9F6E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FAAA3-B23D-4C96-BF3D-CA467626281D}">
      <dsp:nvSpPr>
        <dsp:cNvPr id="0" name=""/>
        <dsp:cNvSpPr/>
      </dsp:nvSpPr>
      <dsp:spPr>
        <a:xfrm>
          <a:off x="798041" y="637569"/>
          <a:ext cx="857882" cy="8578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B5C2D8-438B-4084-87BE-0896FBB4FA3D}">
      <dsp:nvSpPr>
        <dsp:cNvPr id="0" name=""/>
        <dsp:cNvSpPr/>
      </dsp:nvSpPr>
      <dsp:spPr>
        <a:xfrm>
          <a:off x="1435" y="1585779"/>
          <a:ext cx="2451093" cy="367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b="1" i="0" kern="1200"/>
            <a:t>Hydroelectric Power</a:t>
          </a:r>
          <a:endParaRPr lang="en-US" sz="1900" kern="1200"/>
        </a:p>
      </dsp:txBody>
      <dsp:txXfrm>
        <a:off x="1435" y="1585779"/>
        <a:ext cx="2451093" cy="367664"/>
      </dsp:txXfrm>
    </dsp:sp>
    <dsp:sp modelId="{2DF3403D-0985-4842-8254-048F16DE9B1E}">
      <dsp:nvSpPr>
        <dsp:cNvPr id="0" name=""/>
        <dsp:cNvSpPr/>
      </dsp:nvSpPr>
      <dsp:spPr>
        <a:xfrm>
          <a:off x="1435" y="1995455"/>
          <a:ext cx="2451093" cy="742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a:t>Construction Emissions</a:t>
          </a:r>
          <a:endParaRPr lang="en-US" sz="1400" kern="1200"/>
        </a:p>
        <a:p>
          <a:pPr marL="0" lvl="0" indent="0" algn="ctr" defTabSz="622300">
            <a:lnSpc>
              <a:spcPct val="100000"/>
            </a:lnSpc>
            <a:spcBef>
              <a:spcPct val="0"/>
            </a:spcBef>
            <a:spcAft>
              <a:spcPct val="35000"/>
            </a:spcAft>
            <a:buNone/>
          </a:pPr>
          <a:r>
            <a:rPr lang="en-US" sz="1400" b="1" i="0" kern="1200"/>
            <a:t>Land Use and Methane Emissions:</a:t>
          </a:r>
          <a:endParaRPr lang="en-US" sz="1400" kern="1200"/>
        </a:p>
      </dsp:txBody>
      <dsp:txXfrm>
        <a:off x="1435" y="1995455"/>
        <a:ext cx="2451093" cy="742732"/>
      </dsp:txXfrm>
    </dsp:sp>
    <dsp:sp modelId="{157CD6C6-CA6A-4D23-94EF-E99AABE77019}">
      <dsp:nvSpPr>
        <dsp:cNvPr id="0" name=""/>
        <dsp:cNvSpPr/>
      </dsp:nvSpPr>
      <dsp:spPr>
        <a:xfrm>
          <a:off x="3678076" y="637569"/>
          <a:ext cx="857882" cy="8578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6BED62-817D-4D82-9E6D-6C67F98E520F}">
      <dsp:nvSpPr>
        <dsp:cNvPr id="0" name=""/>
        <dsp:cNvSpPr/>
      </dsp:nvSpPr>
      <dsp:spPr>
        <a:xfrm>
          <a:off x="2881470" y="1585779"/>
          <a:ext cx="2451093" cy="367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b="1" i="0" kern="1200"/>
            <a:t>Nuclear Power</a:t>
          </a:r>
          <a:endParaRPr lang="en-US" sz="1900" kern="1200"/>
        </a:p>
      </dsp:txBody>
      <dsp:txXfrm>
        <a:off x="2881470" y="1585779"/>
        <a:ext cx="2451093" cy="367664"/>
      </dsp:txXfrm>
    </dsp:sp>
    <dsp:sp modelId="{BF40DF2B-05DD-4CB6-BA90-D8DD763D3C72}">
      <dsp:nvSpPr>
        <dsp:cNvPr id="0" name=""/>
        <dsp:cNvSpPr/>
      </dsp:nvSpPr>
      <dsp:spPr>
        <a:xfrm>
          <a:off x="2881470" y="1995455"/>
          <a:ext cx="2451093" cy="742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a:t>Fuel Production Emissions</a:t>
          </a:r>
          <a:endParaRPr lang="en-US" sz="1400" kern="1200"/>
        </a:p>
        <a:p>
          <a:pPr marL="0" lvl="0" indent="0" algn="ctr" defTabSz="622300">
            <a:lnSpc>
              <a:spcPct val="100000"/>
            </a:lnSpc>
            <a:spcBef>
              <a:spcPct val="0"/>
            </a:spcBef>
            <a:spcAft>
              <a:spcPct val="35000"/>
            </a:spcAft>
            <a:buNone/>
          </a:pPr>
          <a:r>
            <a:rPr lang="en-US" sz="1400" b="1" i="0" kern="1200" dirty="0"/>
            <a:t>Long-term Waste Management</a:t>
          </a:r>
          <a:endParaRPr lang="en-US" sz="1400" kern="1200" dirty="0"/>
        </a:p>
      </dsp:txBody>
      <dsp:txXfrm>
        <a:off x="2881470" y="1995455"/>
        <a:ext cx="2451093" cy="7427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B518C-03B4-4285-A0DD-EFF3A97A1290}">
      <dsp:nvSpPr>
        <dsp:cNvPr id="0" name=""/>
        <dsp:cNvSpPr/>
      </dsp:nvSpPr>
      <dsp:spPr>
        <a:xfrm>
          <a:off x="1816199" y="62806"/>
          <a:ext cx="2196000" cy="2196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CC589B-F032-46C4-A4C2-5AE22C824DFA}">
      <dsp:nvSpPr>
        <dsp:cNvPr id="0" name=""/>
        <dsp:cNvSpPr/>
      </dsp:nvSpPr>
      <dsp:spPr>
        <a:xfrm>
          <a:off x="2284199" y="530806"/>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B6E7F0-2A41-4DD6-A17A-D9D9B523E2FF}">
      <dsp:nvSpPr>
        <dsp:cNvPr id="0" name=""/>
        <dsp:cNvSpPr/>
      </dsp:nvSpPr>
      <dsp:spPr>
        <a:xfrm>
          <a:off x="1114199" y="2942806"/>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Bubble Map(Interactive-2/2)</a:t>
          </a:r>
        </a:p>
      </dsp:txBody>
      <dsp:txXfrm>
        <a:off x="1114199" y="2942806"/>
        <a:ext cx="3600000" cy="720000"/>
      </dsp:txXfrm>
    </dsp:sp>
    <dsp:sp modelId="{EC86E1E7-ED8C-49C4-99EA-86CF2F1C6120}">
      <dsp:nvSpPr>
        <dsp:cNvPr id="0" name=""/>
        <dsp:cNvSpPr/>
      </dsp:nvSpPr>
      <dsp:spPr>
        <a:xfrm>
          <a:off x="6046199" y="62806"/>
          <a:ext cx="2196000" cy="2196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A3C14A-7C88-464F-837B-ADB48253C015}">
      <dsp:nvSpPr>
        <dsp:cNvPr id="0" name=""/>
        <dsp:cNvSpPr/>
      </dsp:nvSpPr>
      <dsp:spPr>
        <a:xfrm>
          <a:off x="6514199" y="530806"/>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471EA6-C4CB-48B1-BA9B-2D46CAA9F6EE}">
      <dsp:nvSpPr>
        <dsp:cNvPr id="0" name=""/>
        <dsp:cNvSpPr/>
      </dsp:nvSpPr>
      <dsp:spPr>
        <a:xfrm>
          <a:off x="5344199" y="2942806"/>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Choropleth Map</a:t>
          </a:r>
        </a:p>
      </dsp:txBody>
      <dsp:txXfrm>
        <a:off x="5344199" y="2942806"/>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67295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39334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13744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92807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89317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59143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2392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3553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6771030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9374472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95543556"/>
      </p:ext>
    </p:extLst>
  </p:cSld>
  <p:clrMap bg1="lt1" tx1="dk1" bg2="lt2" tx2="dk2" accent1="accent1" accent2="accent2" accent3="accent3" accent4="accent4" accent5="accent5" accent6="accent6" hlink="hlink" folHlink="folHlink"/>
  <p:sldLayoutIdLst>
    <p:sldLayoutId id="2147483676" r:id="rId1"/>
    <p:sldLayoutId id="2147483677" r:id="rId2"/>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nei.org/resources/statistics/state-electricity-generation-fuel-share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world-nuclear.org/information-library/energy-and-the-environment/carbon-dioxide-emissions-from-electricity.aspx"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us.sunpower.com/solar-resources/how-much-electricity-does-an-electric-vehicle-us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www.policygenius.com/auto-insurance/average-miles-driven-by-state/#:~:text=driven%20by%20state-,Americans%20drive%20an%20average%20of%2014%2C263%20miles%20per%20year%2C%20according,15%2C560%2C628"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Google Shape;84;p1"/>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5" name="Google Shape;85;p1" descr="汽车行驶在路上的风景&#10;&#10;低可信度描述已自动生成"/>
          <p:cNvPicPr preferRelativeResize="0"/>
          <p:nvPr/>
        </p:nvPicPr>
        <p:blipFill rotWithShape="1">
          <a:blip r:embed="rId3">
            <a:alphaModFix/>
          </a:blip>
          <a:srcRect l="7375" r="11904" b="1"/>
          <a:stretch/>
        </p:blipFill>
        <p:spPr>
          <a:xfrm>
            <a:off x="2522358" y="10"/>
            <a:ext cx="9669642" cy="6857990"/>
          </a:xfrm>
          <a:prstGeom prst="rect">
            <a:avLst/>
          </a:prstGeom>
          <a:noFill/>
          <a:ln>
            <a:noFill/>
          </a:ln>
        </p:spPr>
      </p:pic>
      <p:sp>
        <p:nvSpPr>
          <p:cNvPr id="86" name="Google Shape;86;p1"/>
          <p:cNvSpPr/>
          <p:nvPr/>
        </p:nvSpPr>
        <p:spPr>
          <a:xfrm>
            <a:off x="0" y="0"/>
            <a:ext cx="7066978" cy="68580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7" name="Google Shape;87;p1"/>
          <p:cNvSpPr txBox="1">
            <a:spLocks noGrp="1"/>
          </p:cNvSpPr>
          <p:nvPr>
            <p:ph type="ctrTitle"/>
          </p:nvPr>
        </p:nvSpPr>
        <p:spPr>
          <a:xfrm>
            <a:off x="952228" y="743447"/>
            <a:ext cx="3973385" cy="3692028"/>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4800"/>
              <a:buFont typeface="Arial"/>
              <a:buNone/>
            </a:pPr>
            <a:r>
              <a:rPr lang="en-US" sz="4800" b="1" i="0">
                <a:highlight>
                  <a:srgbClr val="FFFFFF"/>
                </a:highlight>
                <a:latin typeface="Arial"/>
                <a:ea typeface="Arial"/>
                <a:cs typeface="Arial"/>
                <a:sym typeface="Arial"/>
              </a:rPr>
              <a:t>Powering Electric Vehicles: The CO2 Emissions You Don't See</a:t>
            </a:r>
            <a:endParaRPr sz="4800"/>
          </a:p>
        </p:txBody>
      </p:sp>
      <p:sp>
        <p:nvSpPr>
          <p:cNvPr id="88" name="Google Shape;88;p1"/>
          <p:cNvSpPr txBox="1">
            <a:spLocks noGrp="1"/>
          </p:cNvSpPr>
          <p:nvPr>
            <p:ph type="subTitle" idx="1"/>
          </p:nvPr>
        </p:nvSpPr>
        <p:spPr>
          <a:xfrm>
            <a:off x="952229" y="4629234"/>
            <a:ext cx="3973386" cy="1485319"/>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200"/>
              <a:buNone/>
            </a:pPr>
            <a:r>
              <a:rPr lang="en-US" sz="2200"/>
              <a:t>CSIT Data Science Project</a:t>
            </a:r>
            <a:endParaRPr/>
          </a:p>
          <a:p>
            <a:pPr marL="0" lvl="0" indent="0" algn="l" rtl="0">
              <a:lnSpc>
                <a:spcPct val="90000"/>
              </a:lnSpc>
              <a:spcBef>
                <a:spcPts val="1000"/>
              </a:spcBef>
              <a:spcAft>
                <a:spcPts val="0"/>
              </a:spcAft>
              <a:buClr>
                <a:schemeClr val="dk1"/>
              </a:buClr>
              <a:buSzPts val="2200"/>
              <a:buNone/>
            </a:pPr>
            <a:r>
              <a:rPr lang="en-US" sz="2200"/>
              <a:t>Professor: Dr. Jiayin Wang</a:t>
            </a:r>
            <a:endParaRPr/>
          </a:p>
          <a:p>
            <a:pPr marL="0" lvl="0" indent="0" algn="l" rtl="0">
              <a:lnSpc>
                <a:spcPct val="90000"/>
              </a:lnSpc>
              <a:spcBef>
                <a:spcPts val="1000"/>
              </a:spcBef>
              <a:spcAft>
                <a:spcPts val="0"/>
              </a:spcAft>
              <a:buClr>
                <a:schemeClr val="dk1"/>
              </a:buClr>
              <a:buSzPts val="2200"/>
              <a:buNone/>
            </a:pPr>
            <a:r>
              <a:rPr lang="en-US" sz="2200"/>
              <a:t>Group members: Aziz, Ola, Xu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18466-31EF-9E24-C84B-495F669677A4}"/>
              </a:ext>
            </a:extLst>
          </p:cNvPr>
          <p:cNvSpPr>
            <a:spLocks noGrp="1"/>
          </p:cNvSpPr>
          <p:nvPr>
            <p:ph type="title"/>
          </p:nvPr>
        </p:nvSpPr>
        <p:spPr>
          <a:xfrm>
            <a:off x="5867874" y="892120"/>
            <a:ext cx="5447250" cy="1645920"/>
          </a:xfrm>
        </p:spPr>
        <p:txBody>
          <a:bodyPr>
            <a:normAutofit/>
          </a:bodyPr>
          <a:lstStyle/>
          <a:p>
            <a:r>
              <a:rPr lang="en-US" sz="4400" dirty="0"/>
              <a:t>CO2 EMISSION PER ENERGY SOURCE</a:t>
            </a:r>
          </a:p>
        </p:txBody>
      </p:sp>
      <p:sp>
        <p:nvSpPr>
          <p:cNvPr id="53" name="Rectangle 52">
            <a:extLst>
              <a:ext uri="{FF2B5EF4-FFF2-40B4-BE49-F238E27FC236}">
                <a16:creationId xmlns:a16="http://schemas.microsoft.com/office/drawing/2014/main" id="{6FF45042-AEC9-4B91-860A-9941578838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52614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6AB7BCF8-0384-41F0-BF6F-C8642DBCD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126" y="643464"/>
            <a:ext cx="3969458" cy="557107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pic>
        <p:nvPicPr>
          <p:cNvPr id="7" name="Picture 6" descr="A screenshot of a cell phone&#10;&#10;Description automatically generated">
            <a:extLst>
              <a:ext uri="{FF2B5EF4-FFF2-40B4-BE49-F238E27FC236}">
                <a16:creationId xmlns:a16="http://schemas.microsoft.com/office/drawing/2014/main" id="{2082B29E-300E-8CFB-2978-B1E9ACF7F909}"/>
              </a:ext>
            </a:extLst>
          </p:cNvPr>
          <p:cNvPicPr>
            <a:picLocks noChangeAspect="1"/>
          </p:cNvPicPr>
          <p:nvPr/>
        </p:nvPicPr>
        <p:blipFill rotWithShape="1">
          <a:blip r:embed="rId3"/>
          <a:srcRect t="3169" b="12933"/>
          <a:stretch/>
        </p:blipFill>
        <p:spPr>
          <a:xfrm>
            <a:off x="876876" y="2268504"/>
            <a:ext cx="3729189" cy="2932146"/>
          </a:xfrm>
          <a:prstGeom prst="rect">
            <a:avLst/>
          </a:prstGeom>
        </p:spPr>
      </p:pic>
      <p:sp>
        <p:nvSpPr>
          <p:cNvPr id="3" name="Text Placeholder 2">
            <a:extLst>
              <a:ext uri="{FF2B5EF4-FFF2-40B4-BE49-F238E27FC236}">
                <a16:creationId xmlns:a16="http://schemas.microsoft.com/office/drawing/2014/main" id="{5E3D8AE9-8732-A5EC-7033-30125C326B20}"/>
              </a:ext>
            </a:extLst>
          </p:cNvPr>
          <p:cNvSpPr>
            <a:spLocks noGrp="1"/>
          </p:cNvSpPr>
          <p:nvPr>
            <p:ph idx="1"/>
          </p:nvPr>
        </p:nvSpPr>
        <p:spPr>
          <a:xfrm>
            <a:off x="5867873" y="2268504"/>
            <a:ext cx="5447251" cy="3291840"/>
          </a:xfrm>
        </p:spPr>
        <p:txBody>
          <a:bodyPr>
            <a:normAutofit/>
          </a:bodyPr>
          <a:lstStyle/>
          <a:p>
            <a:pPr marL="114300" indent="0">
              <a:buNone/>
            </a:pPr>
            <a:r>
              <a:rPr lang="en-US" dirty="0"/>
              <a:t>Petroleum is the energy source with the highest CO2 Emission </a:t>
            </a:r>
            <a:r>
              <a:rPr lang="en-US" altLang="zh-CN" dirty="0"/>
              <a:t>per kWh</a:t>
            </a:r>
            <a:endParaRPr lang="en-US" dirty="0"/>
          </a:p>
        </p:txBody>
      </p:sp>
      <p:pic>
        <p:nvPicPr>
          <p:cNvPr id="9" name="Picture 8" descr="A graph of different types of plants&#10;&#10;Description automatically generated">
            <a:extLst>
              <a:ext uri="{FF2B5EF4-FFF2-40B4-BE49-F238E27FC236}">
                <a16:creationId xmlns:a16="http://schemas.microsoft.com/office/drawing/2014/main" id="{AD3FBEBB-6EC2-4181-893B-AA08F1178011}"/>
              </a:ext>
            </a:extLst>
          </p:cNvPr>
          <p:cNvPicPr>
            <a:picLocks noChangeAspect="1"/>
          </p:cNvPicPr>
          <p:nvPr/>
        </p:nvPicPr>
        <p:blipFill>
          <a:blip r:embed="rId4"/>
          <a:stretch>
            <a:fillRect/>
          </a:stretch>
        </p:blipFill>
        <p:spPr>
          <a:xfrm>
            <a:off x="5481308" y="3062816"/>
            <a:ext cx="6172200" cy="3327400"/>
          </a:xfrm>
          <a:prstGeom prst="rect">
            <a:avLst/>
          </a:prstGeom>
        </p:spPr>
      </p:pic>
    </p:spTree>
    <p:extLst>
      <p:ext uri="{BB962C8B-B14F-4D97-AF65-F5344CB8AC3E}">
        <p14:creationId xmlns:p14="http://schemas.microsoft.com/office/powerpoint/2010/main" val="3725171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9"/>
          <p:cNvSpPr txBox="1">
            <a:spLocks noGrp="1"/>
          </p:cNvSpPr>
          <p:nvPr>
            <p:ph type="title"/>
          </p:nvPr>
        </p:nvSpPr>
        <p:spPr>
          <a:xfrm>
            <a:off x="237290" y="2857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Play"/>
              <a:buNone/>
            </a:pPr>
            <a:r>
              <a:rPr lang="en-US" dirty="0"/>
              <a:t>DRIVERS MILLAGE </a:t>
            </a:r>
            <a:endParaRPr dirty="0"/>
          </a:p>
        </p:txBody>
      </p:sp>
      <p:sp>
        <p:nvSpPr>
          <p:cNvPr id="159" name="Google Shape;159;p9"/>
          <p:cNvSpPr txBox="1">
            <a:spLocks noGrp="1"/>
          </p:cNvSpPr>
          <p:nvPr>
            <p:ph idx="1"/>
          </p:nvPr>
        </p:nvSpPr>
        <p:spPr>
          <a:xfrm>
            <a:off x="405062" y="5053263"/>
            <a:ext cx="5690938" cy="2310063"/>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dirty="0"/>
              <a:t>Wyoming is the state with the highest number of vehicles annual millage.</a:t>
            </a:r>
            <a:endParaRPr dirty="0"/>
          </a:p>
        </p:txBody>
      </p:sp>
      <p:pic>
        <p:nvPicPr>
          <p:cNvPr id="5" name="Picture 4" descr="A screenshot of a graph&#10;&#10;Description automatically generated">
            <a:extLst>
              <a:ext uri="{FF2B5EF4-FFF2-40B4-BE49-F238E27FC236}">
                <a16:creationId xmlns:a16="http://schemas.microsoft.com/office/drawing/2014/main" id="{0E8B93A2-BE69-DEC1-5B8E-D76D598AB561}"/>
              </a:ext>
            </a:extLst>
          </p:cNvPr>
          <p:cNvPicPr>
            <a:picLocks noChangeAspect="1"/>
          </p:cNvPicPr>
          <p:nvPr/>
        </p:nvPicPr>
        <p:blipFill>
          <a:blip r:embed="rId3"/>
          <a:stretch>
            <a:fillRect/>
          </a:stretch>
        </p:blipFill>
        <p:spPr>
          <a:xfrm>
            <a:off x="8450526" y="4785760"/>
            <a:ext cx="2455683" cy="1902290"/>
          </a:xfrm>
          <a:prstGeom prst="rect">
            <a:avLst/>
          </a:prstGeom>
        </p:spPr>
      </p:pic>
      <p:pic>
        <p:nvPicPr>
          <p:cNvPr id="7" name="Picture 6" descr="A graph of a number of blue bars&#10;&#10;Description automatically generated with medium confidence">
            <a:extLst>
              <a:ext uri="{FF2B5EF4-FFF2-40B4-BE49-F238E27FC236}">
                <a16:creationId xmlns:a16="http://schemas.microsoft.com/office/drawing/2014/main" id="{91BB4976-6D2F-5885-51DF-5E108B2C51C6}"/>
              </a:ext>
            </a:extLst>
          </p:cNvPr>
          <p:cNvPicPr>
            <a:picLocks noChangeAspect="1"/>
          </p:cNvPicPr>
          <p:nvPr/>
        </p:nvPicPr>
        <p:blipFill>
          <a:blip r:embed="rId4"/>
          <a:stretch>
            <a:fillRect/>
          </a:stretch>
        </p:blipFill>
        <p:spPr>
          <a:xfrm>
            <a:off x="649706" y="1019603"/>
            <a:ext cx="10256503" cy="376615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Shape 164"/>
        <p:cNvGrpSpPr/>
        <p:nvPr/>
      </p:nvGrpSpPr>
      <p:grpSpPr>
        <a:xfrm>
          <a:off x="0" y="0"/>
          <a:ext cx="0" cy="0"/>
          <a:chOff x="0" y="0"/>
          <a:chExt cx="0" cy="0"/>
        </a:xfrm>
      </p:grpSpPr>
      <p:sp>
        <p:nvSpPr>
          <p:cNvPr id="346" name="Rectangle 345">
            <a:extLst>
              <a:ext uri="{FF2B5EF4-FFF2-40B4-BE49-F238E27FC236}">
                <a16:creationId xmlns:a16="http://schemas.microsoft.com/office/drawing/2014/main" id="{8F54E216-74CA-49EC-81A4-592AEFE50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347" name="Rectangle 346">
            <a:extLst>
              <a:ext uri="{FF2B5EF4-FFF2-40B4-BE49-F238E27FC236}">
                <a16:creationId xmlns:a16="http://schemas.microsoft.com/office/drawing/2014/main" id="{1DBCC6C4-56D3-4F18-8642-B083630B2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zh-CN" altLang="en-US"/>
          </a:p>
        </p:txBody>
      </p:sp>
      <p:sp>
        <p:nvSpPr>
          <p:cNvPr id="348" name="Rectangle 347">
            <a:extLst>
              <a:ext uri="{FF2B5EF4-FFF2-40B4-BE49-F238E27FC236}">
                <a16:creationId xmlns:a16="http://schemas.microsoft.com/office/drawing/2014/main" id="{AA9A53CB-2664-4EDA-ACC7-C1082E5BE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zh-CN" altLang="en-US"/>
          </a:p>
        </p:txBody>
      </p:sp>
      <p:sp>
        <p:nvSpPr>
          <p:cNvPr id="349" name="Rectangle 348">
            <a:extLst>
              <a:ext uri="{FF2B5EF4-FFF2-40B4-BE49-F238E27FC236}">
                <a16:creationId xmlns:a16="http://schemas.microsoft.com/office/drawing/2014/main" id="{460C0EEC-7BE6-42CF-89CF-972623599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grpSp>
        <p:nvGrpSpPr>
          <p:cNvPr id="350" name="Group 349">
            <a:extLst>
              <a:ext uri="{FF2B5EF4-FFF2-40B4-BE49-F238E27FC236}">
                <a16:creationId xmlns:a16="http://schemas.microsoft.com/office/drawing/2014/main" id="{FB34CFEC-D348-44B1-976E-577CB18941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313" name="Straight Connector 312">
              <a:extLst>
                <a:ext uri="{FF2B5EF4-FFF2-40B4-BE49-F238E27FC236}">
                  <a16:creationId xmlns:a16="http://schemas.microsoft.com/office/drawing/2014/main" id="{20458342-5863-4424-A6E3-A9AFA6337E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CCA2E31E-7FB1-4FD0-BE7E-F888228AA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44D1846C-BF42-4B54-965F-62FC81CD55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351" name="Rectangle 350">
            <a:extLst>
              <a:ext uri="{FF2B5EF4-FFF2-40B4-BE49-F238E27FC236}">
                <a16:creationId xmlns:a16="http://schemas.microsoft.com/office/drawing/2014/main" id="{32649B94-B82C-4BFC-BFAA-FE9F4B465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352" name="Rectangle 351">
            <a:extLst>
              <a:ext uri="{FF2B5EF4-FFF2-40B4-BE49-F238E27FC236}">
                <a16:creationId xmlns:a16="http://schemas.microsoft.com/office/drawing/2014/main" id="{16BF38A8-4F10-49E9-AB45-671F420FE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 y="0"/>
            <a:ext cx="12192000" cy="6858000"/>
          </a:xfrm>
          <a:prstGeom prst="rect">
            <a:avLst/>
          </a:prstGeom>
          <a:blipFill dpi="0" rotWithShape="1">
            <a:blip r:embed="rId3">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353" name="Rectangle 352">
            <a:extLst>
              <a:ext uri="{FF2B5EF4-FFF2-40B4-BE49-F238E27FC236}">
                <a16:creationId xmlns:a16="http://schemas.microsoft.com/office/drawing/2014/main" id="{9A3179BA-1978-4392-84BF-BC32B49FB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75873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ue and white diagram&#10;&#10;Description automatically generated">
            <a:extLst>
              <a:ext uri="{FF2B5EF4-FFF2-40B4-BE49-F238E27FC236}">
                <a16:creationId xmlns:a16="http://schemas.microsoft.com/office/drawing/2014/main" id="{691DBE89-8D86-832C-DAEB-00417547E514}"/>
              </a:ext>
            </a:extLst>
          </p:cNvPr>
          <p:cNvPicPr>
            <a:picLocks noChangeAspect="1"/>
          </p:cNvPicPr>
          <p:nvPr/>
        </p:nvPicPr>
        <p:blipFill rotWithShape="1">
          <a:blip r:embed="rId4"/>
          <a:srcRect l="5374" t="1972" r="3992" b="4586"/>
          <a:stretch/>
        </p:blipFill>
        <p:spPr>
          <a:xfrm>
            <a:off x="199995" y="4260273"/>
            <a:ext cx="3290079" cy="2597727"/>
          </a:xfrm>
          <a:prstGeom prst="rect">
            <a:avLst/>
          </a:prstGeom>
        </p:spPr>
      </p:pic>
      <p:pic>
        <p:nvPicPr>
          <p:cNvPr id="3" name="Picture 2">
            <a:extLst>
              <a:ext uri="{FF2B5EF4-FFF2-40B4-BE49-F238E27FC236}">
                <a16:creationId xmlns:a16="http://schemas.microsoft.com/office/drawing/2014/main" id="{25670029-D1E9-27CB-8C10-2D59D55E5FC8}"/>
              </a:ext>
            </a:extLst>
          </p:cNvPr>
          <p:cNvPicPr>
            <a:picLocks noChangeAspect="1"/>
          </p:cNvPicPr>
          <p:nvPr/>
        </p:nvPicPr>
        <p:blipFill rotWithShape="1">
          <a:blip r:embed="rId5"/>
          <a:srcRect l="1372" r="-7" b="-7"/>
          <a:stretch/>
        </p:blipFill>
        <p:spPr>
          <a:xfrm>
            <a:off x="760419" y="278010"/>
            <a:ext cx="4838452" cy="3900087"/>
          </a:xfrm>
          <a:prstGeom prst="rect">
            <a:avLst/>
          </a:prstGeom>
        </p:spPr>
      </p:pic>
      <p:pic>
        <p:nvPicPr>
          <p:cNvPr id="18" name="Picture 17" descr="A graph of energy sources&#10;&#10;Description automatically generated">
            <a:extLst>
              <a:ext uri="{FF2B5EF4-FFF2-40B4-BE49-F238E27FC236}">
                <a16:creationId xmlns:a16="http://schemas.microsoft.com/office/drawing/2014/main" id="{C6B7DF15-B3B4-3136-6B4A-B9D6A299DBCD}"/>
              </a:ext>
            </a:extLst>
          </p:cNvPr>
          <p:cNvPicPr>
            <a:picLocks noChangeAspect="1"/>
          </p:cNvPicPr>
          <p:nvPr/>
        </p:nvPicPr>
        <p:blipFill rotWithShape="1">
          <a:blip r:embed="rId6"/>
          <a:srcRect t="7531" r="11" b="11"/>
          <a:stretch/>
        </p:blipFill>
        <p:spPr>
          <a:xfrm>
            <a:off x="3775832" y="4638967"/>
            <a:ext cx="2631903" cy="2129469"/>
          </a:xfrm>
          <a:prstGeom prst="rect">
            <a:avLst/>
          </a:prstGeom>
        </p:spPr>
      </p:pic>
      <p:sp>
        <p:nvSpPr>
          <p:cNvPr id="354" name="Rectangle 353">
            <a:extLst>
              <a:ext uri="{FF2B5EF4-FFF2-40B4-BE49-F238E27FC236}">
                <a16:creationId xmlns:a16="http://schemas.microsoft.com/office/drawing/2014/main" id="{655AED55-EDFD-40EF-B7F2-E61D817A6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1973" y="643464"/>
            <a:ext cx="4143830" cy="5566305"/>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zh-CN" altLang="en-US"/>
          </a:p>
        </p:txBody>
      </p:sp>
      <p:sp>
        <p:nvSpPr>
          <p:cNvPr id="355" name="Rectangle 354">
            <a:extLst>
              <a:ext uri="{FF2B5EF4-FFF2-40B4-BE49-F238E27FC236}">
                <a16:creationId xmlns:a16="http://schemas.microsoft.com/office/drawing/2014/main" id="{C960B8A1-1C1C-49A5-8A0B-E62E42EF7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7364" y="806860"/>
            <a:ext cx="3813048" cy="5239512"/>
          </a:xfrm>
          <a:prstGeom prst="rect">
            <a:avLst/>
          </a:prstGeom>
          <a:noFill/>
          <a:ln w="6350" cap="sq" cmpd="sng" algn="ctr">
            <a:solidFill>
              <a:schemeClr val="tx1">
                <a:lumMod val="75000"/>
                <a:lumOff val="25000"/>
              </a:schemeClr>
            </a:solidFill>
            <a:prstDash val="solid"/>
            <a:miter lim="800000"/>
          </a:ln>
          <a:effectLst/>
        </p:spPr>
        <p:txBody>
          <a:bodyPr/>
          <a:lstStyle/>
          <a:p>
            <a:endParaRPr lang="zh-CN" altLang="en-US"/>
          </a:p>
        </p:txBody>
      </p:sp>
      <p:sp>
        <p:nvSpPr>
          <p:cNvPr id="165" name="Google Shape;165;p10"/>
          <p:cNvSpPr txBox="1">
            <a:spLocks noGrp="1"/>
          </p:cNvSpPr>
          <p:nvPr>
            <p:ph type="title"/>
          </p:nvPr>
        </p:nvSpPr>
        <p:spPr>
          <a:xfrm>
            <a:off x="7957225" y="1559768"/>
            <a:ext cx="2978281" cy="3135379"/>
          </a:xfrm>
          <a:prstGeom prst="rect">
            <a:avLst/>
          </a:prstGeom>
        </p:spPr>
        <p:txBody>
          <a:bodyPr spcFirstLastPara="1" vert="horz" lIns="91440" tIns="45720" rIns="91440" bIns="45720" rtlCol="0" anchor="ctr" anchorCtr="0">
            <a:normAutofit/>
          </a:bodyPr>
          <a:lstStyle/>
          <a:p>
            <a:pPr marL="0" lvl="0" indent="0" algn="ctr">
              <a:lnSpc>
                <a:spcPct val="83000"/>
              </a:lnSpc>
              <a:spcAft>
                <a:spcPts val="0"/>
              </a:spcAft>
              <a:buClr>
                <a:schemeClr val="dk1"/>
              </a:buClr>
              <a:buSzPts val="4400"/>
            </a:pPr>
            <a:r>
              <a:rPr lang="en-US" sz="3700" cap="all" spc="-100"/>
              <a:t>electricity sources % STATISTICAL SUMMARY</a:t>
            </a:r>
          </a:p>
        </p:txBody>
      </p:sp>
      <p:sp>
        <p:nvSpPr>
          <p:cNvPr id="356" name="Rectangle 355">
            <a:extLst>
              <a:ext uri="{FF2B5EF4-FFF2-40B4-BE49-F238E27FC236}">
                <a16:creationId xmlns:a16="http://schemas.microsoft.com/office/drawing/2014/main" id="{FFBC7345-039A-435F-8563-5A7C12402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3768" y="640856"/>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cxnSp>
        <p:nvCxnSpPr>
          <p:cNvPr id="329" name="Straight Connector 328">
            <a:extLst>
              <a:ext uri="{FF2B5EF4-FFF2-40B4-BE49-F238E27FC236}">
                <a16:creationId xmlns:a16="http://schemas.microsoft.com/office/drawing/2014/main" id="{48948E9E-CBB3-4C94-9B58-FF3CFA5960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640855"/>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3D99AF7D-877D-4A70-B44F-06E39AEA37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09708" y="640855"/>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E966922B-53EB-485D-BDBD-2D0C62AB78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1286150"/>
            <a:ext cx="1691640"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2F2B15-7FF4-2A28-9B87-E8F87C71C8B2}"/>
              </a:ext>
            </a:extLst>
          </p:cNvPr>
          <p:cNvSpPr txBox="1"/>
          <p:nvPr/>
        </p:nvSpPr>
        <p:spPr>
          <a:xfrm>
            <a:off x="1042988" y="6272213"/>
            <a:ext cx="184731" cy="307777"/>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65"/>
                                        </p:tgtEl>
                                        <p:attrNameLst>
                                          <p:attrName>style.visibility</p:attrName>
                                        </p:attrNameLst>
                                      </p:cBhvr>
                                      <p:to>
                                        <p:strVal val="visible"/>
                                      </p:to>
                                    </p:set>
                                    <p:animEffect transition="in" filter="fade">
                                      <p:cBhvr>
                                        <p:cTn id="7" dur="4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6E917-65F3-5E7F-F4DD-C76932326800}"/>
              </a:ext>
            </a:extLst>
          </p:cNvPr>
          <p:cNvSpPr>
            <a:spLocks noGrp="1"/>
          </p:cNvSpPr>
          <p:nvPr>
            <p:ph type="title"/>
          </p:nvPr>
        </p:nvSpPr>
        <p:spPr>
          <a:xfrm>
            <a:off x="1066800" y="261938"/>
            <a:ext cx="10058400" cy="1371600"/>
          </a:xfrm>
        </p:spPr>
        <p:txBody>
          <a:bodyPr>
            <a:normAutofit fontScale="90000"/>
          </a:bodyPr>
          <a:lstStyle/>
          <a:p>
            <a:pPr algn="ctr"/>
            <a:r>
              <a:rPr lang="en-US" dirty="0"/>
              <a:t>WHICH ENERGY SOURCE DOES EACH STATE USE THE MOST?</a:t>
            </a:r>
          </a:p>
        </p:txBody>
      </p:sp>
      <p:pic>
        <p:nvPicPr>
          <p:cNvPr id="4" name="CHART.mov">
            <a:hlinkClick r:id="" action="ppaction://media"/>
            <a:extLst>
              <a:ext uri="{FF2B5EF4-FFF2-40B4-BE49-F238E27FC236}">
                <a16:creationId xmlns:a16="http://schemas.microsoft.com/office/drawing/2014/main" id="{BB63C502-E7E5-4391-8B18-ED5DDB4CDD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0150" y="1633538"/>
            <a:ext cx="9505784" cy="4859337"/>
          </a:xfrm>
          <a:prstGeom prst="rect">
            <a:avLst/>
          </a:prstGeom>
        </p:spPr>
      </p:pic>
    </p:spTree>
    <p:extLst>
      <p:ext uri="{BB962C8B-B14F-4D97-AF65-F5344CB8AC3E}">
        <p14:creationId xmlns:p14="http://schemas.microsoft.com/office/powerpoint/2010/main" val="609607283"/>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28584-E84A-DCD5-D971-36BC7DCC9D9D}"/>
              </a:ext>
            </a:extLst>
          </p:cNvPr>
          <p:cNvSpPr>
            <a:spLocks noGrp="1"/>
          </p:cNvSpPr>
          <p:nvPr>
            <p:ph type="title"/>
          </p:nvPr>
        </p:nvSpPr>
        <p:spPr>
          <a:xfrm>
            <a:off x="1066800" y="642594"/>
            <a:ext cx="10058400" cy="1371600"/>
          </a:xfrm>
        </p:spPr>
        <p:txBody>
          <a:bodyPr>
            <a:normAutofit/>
          </a:bodyPr>
          <a:lstStyle/>
          <a:p>
            <a:pPr algn="ctr"/>
            <a:r>
              <a:rPr lang="en-US" altLang="zh-CN" dirty="0"/>
              <a:t>Map Visualization</a:t>
            </a:r>
            <a:endParaRPr lang="zh-CN" altLang="en-US"/>
          </a:p>
        </p:txBody>
      </p:sp>
      <p:graphicFrame>
        <p:nvGraphicFramePr>
          <p:cNvPr id="5" name="Content Placeholder 2">
            <a:extLst>
              <a:ext uri="{FF2B5EF4-FFF2-40B4-BE49-F238E27FC236}">
                <a16:creationId xmlns:a16="http://schemas.microsoft.com/office/drawing/2014/main" id="{9D50423D-CA39-4281-DDA1-83624854F294}"/>
              </a:ext>
            </a:extLst>
          </p:cNvPr>
          <p:cNvGraphicFramePr>
            <a:graphicFrameLocks noGrp="1"/>
          </p:cNvGraphicFramePr>
          <p:nvPr>
            <p:ph idx="1"/>
            <p:extLst>
              <p:ext uri="{D42A27DB-BD31-4B8C-83A1-F6EECF244321}">
                <p14:modId xmlns:p14="http://schemas.microsoft.com/office/powerpoint/2010/main" val="1533452185"/>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9378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7A6FD-F77E-7F24-61A1-DC83D7C75DE0}"/>
              </a:ext>
            </a:extLst>
          </p:cNvPr>
          <p:cNvSpPr>
            <a:spLocks noGrp="1"/>
          </p:cNvSpPr>
          <p:nvPr>
            <p:ph type="title"/>
          </p:nvPr>
        </p:nvSpPr>
        <p:spPr>
          <a:xfrm>
            <a:off x="1066800" y="0"/>
            <a:ext cx="10058400" cy="1371600"/>
          </a:xfrm>
        </p:spPr>
        <p:txBody>
          <a:bodyPr>
            <a:normAutofit/>
          </a:bodyPr>
          <a:lstStyle/>
          <a:p>
            <a:r>
              <a:rPr lang="en-US" dirty="0"/>
              <a:t>NUCLEAR CO2 EMISSION Per </a:t>
            </a:r>
            <a:r>
              <a:rPr lang="en-US" dirty="0" err="1"/>
              <a:t>Kwh</a:t>
            </a:r>
            <a:endParaRPr lang="en-US" dirty="0"/>
          </a:p>
        </p:txBody>
      </p:sp>
      <p:pic>
        <p:nvPicPr>
          <p:cNvPr id="9" name="Picture 8">
            <a:extLst>
              <a:ext uri="{FF2B5EF4-FFF2-40B4-BE49-F238E27FC236}">
                <a16:creationId xmlns:a16="http://schemas.microsoft.com/office/drawing/2014/main" id="{1B737F95-F7D7-A549-C278-ADC67C34F5C6}"/>
              </a:ext>
            </a:extLst>
          </p:cNvPr>
          <p:cNvPicPr>
            <a:picLocks noChangeAspect="1"/>
          </p:cNvPicPr>
          <p:nvPr/>
        </p:nvPicPr>
        <p:blipFill>
          <a:blip r:embed="rId3"/>
          <a:stretch>
            <a:fillRect/>
          </a:stretch>
        </p:blipFill>
        <p:spPr>
          <a:xfrm>
            <a:off x="1427748" y="1313490"/>
            <a:ext cx="9697452" cy="5023141"/>
          </a:xfrm>
          <a:prstGeom prst="rect">
            <a:avLst/>
          </a:prstGeom>
        </p:spPr>
      </p:pic>
    </p:spTree>
    <p:extLst>
      <p:ext uri="{BB962C8B-B14F-4D97-AF65-F5344CB8AC3E}">
        <p14:creationId xmlns:p14="http://schemas.microsoft.com/office/powerpoint/2010/main" val="2865328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8AC6D-AC14-BDEB-F795-D9BBC53B333A}"/>
              </a:ext>
            </a:extLst>
          </p:cNvPr>
          <p:cNvSpPr>
            <a:spLocks noGrp="1"/>
          </p:cNvSpPr>
          <p:nvPr>
            <p:ph type="title"/>
          </p:nvPr>
        </p:nvSpPr>
        <p:spPr>
          <a:xfrm>
            <a:off x="952500" y="83172"/>
            <a:ext cx="10058400" cy="1371600"/>
          </a:xfrm>
        </p:spPr>
        <p:txBody>
          <a:bodyPr/>
          <a:lstStyle/>
          <a:p>
            <a:r>
              <a:rPr lang="en-US" dirty="0"/>
              <a:t>COAL CO2 EMISSION Per </a:t>
            </a:r>
            <a:r>
              <a:rPr lang="en-US" dirty="0" err="1"/>
              <a:t>Kwh</a:t>
            </a:r>
            <a:endParaRPr lang="en-US" dirty="0"/>
          </a:p>
        </p:txBody>
      </p:sp>
      <p:pic>
        <p:nvPicPr>
          <p:cNvPr id="5" name="Picture 4">
            <a:extLst>
              <a:ext uri="{FF2B5EF4-FFF2-40B4-BE49-F238E27FC236}">
                <a16:creationId xmlns:a16="http://schemas.microsoft.com/office/drawing/2014/main" id="{D06D8DD2-09FB-6427-E7E3-C61ADAD2677F}"/>
              </a:ext>
            </a:extLst>
          </p:cNvPr>
          <p:cNvPicPr>
            <a:picLocks noChangeAspect="1"/>
          </p:cNvPicPr>
          <p:nvPr/>
        </p:nvPicPr>
        <p:blipFill>
          <a:blip r:embed="rId3"/>
          <a:stretch>
            <a:fillRect/>
          </a:stretch>
        </p:blipFill>
        <p:spPr>
          <a:xfrm>
            <a:off x="1283368" y="1175253"/>
            <a:ext cx="9431212" cy="4976894"/>
          </a:xfrm>
          <a:prstGeom prst="rect">
            <a:avLst/>
          </a:prstGeom>
        </p:spPr>
      </p:pic>
    </p:spTree>
    <p:extLst>
      <p:ext uri="{BB962C8B-B14F-4D97-AF65-F5344CB8AC3E}">
        <p14:creationId xmlns:p14="http://schemas.microsoft.com/office/powerpoint/2010/main" val="408089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7C859-C5C3-45CE-AD0C-A05D754C10DF}"/>
              </a:ext>
            </a:extLst>
          </p:cNvPr>
          <p:cNvSpPr>
            <a:spLocks noGrp="1"/>
          </p:cNvSpPr>
          <p:nvPr>
            <p:ph type="title"/>
          </p:nvPr>
        </p:nvSpPr>
        <p:spPr>
          <a:xfrm>
            <a:off x="1195388" y="0"/>
            <a:ext cx="10058400" cy="1371600"/>
          </a:xfrm>
        </p:spPr>
        <p:txBody>
          <a:bodyPr>
            <a:normAutofit fontScale="90000"/>
          </a:bodyPr>
          <a:lstStyle/>
          <a:p>
            <a:r>
              <a:rPr lang="en-US" dirty="0"/>
              <a:t>PETROLEUM CO2 EMISSION Per </a:t>
            </a:r>
            <a:r>
              <a:rPr lang="en-US" dirty="0" err="1"/>
              <a:t>Kwh</a:t>
            </a:r>
            <a:endParaRPr lang="en-US" dirty="0"/>
          </a:p>
        </p:txBody>
      </p:sp>
      <p:pic>
        <p:nvPicPr>
          <p:cNvPr id="4" name="Picture 3">
            <a:extLst>
              <a:ext uri="{FF2B5EF4-FFF2-40B4-BE49-F238E27FC236}">
                <a16:creationId xmlns:a16="http://schemas.microsoft.com/office/drawing/2014/main" id="{D732920E-27F7-19B9-69A9-89620D5A32E1}"/>
              </a:ext>
            </a:extLst>
          </p:cNvPr>
          <p:cNvPicPr>
            <a:picLocks noChangeAspect="1"/>
          </p:cNvPicPr>
          <p:nvPr/>
        </p:nvPicPr>
        <p:blipFill>
          <a:blip r:embed="rId3"/>
          <a:stretch>
            <a:fillRect/>
          </a:stretch>
        </p:blipFill>
        <p:spPr>
          <a:xfrm>
            <a:off x="769895" y="959281"/>
            <a:ext cx="10652209" cy="5669839"/>
          </a:xfrm>
          <a:prstGeom prst="rect">
            <a:avLst/>
          </a:prstGeom>
        </p:spPr>
      </p:pic>
    </p:spTree>
    <p:extLst>
      <p:ext uri="{BB962C8B-B14F-4D97-AF65-F5344CB8AC3E}">
        <p14:creationId xmlns:p14="http://schemas.microsoft.com/office/powerpoint/2010/main" val="3017839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C567DD95-42B7-4C98-A5A2-1A3EFBF30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2" name="Rectangle 41">
            <a:extLst>
              <a:ext uri="{FF2B5EF4-FFF2-40B4-BE49-F238E27FC236}">
                <a16:creationId xmlns:a16="http://schemas.microsoft.com/office/drawing/2014/main" id="{A5E6BD12-7FA8-44C6-9D03-5CB0EB86E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43" name="Rectangle 42">
            <a:extLst>
              <a:ext uri="{FF2B5EF4-FFF2-40B4-BE49-F238E27FC236}">
                <a16:creationId xmlns:a16="http://schemas.microsoft.com/office/drawing/2014/main" id="{DB46EEA0-5755-4E1A-9D0F-30A8E1286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44" name="Rectangle 43">
            <a:extLst>
              <a:ext uri="{FF2B5EF4-FFF2-40B4-BE49-F238E27FC236}">
                <a16:creationId xmlns:a16="http://schemas.microsoft.com/office/drawing/2014/main" id="{B74CE269-ED4E-405A-B10F-A7E8B3902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45" name="Group 44">
            <a:extLst>
              <a:ext uri="{FF2B5EF4-FFF2-40B4-BE49-F238E27FC236}">
                <a16:creationId xmlns:a16="http://schemas.microsoft.com/office/drawing/2014/main" id="{20B5899B-9417-4F17-86B4-E533FB9566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21" name="Straight Connector 20">
              <a:extLst>
                <a:ext uri="{FF2B5EF4-FFF2-40B4-BE49-F238E27FC236}">
                  <a16:creationId xmlns:a16="http://schemas.microsoft.com/office/drawing/2014/main" id="{737CDB1C-BBC9-4959-87C1-D046BF3044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3FE4EA4-109C-47C4-8AAF-7C36F6F9FB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CF8DD39-B811-4288-971A-5BE0949AE4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E4609FFC-E5C7-43DE-BC62-8DD7C25CF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79F2761-20EA-48A2-A0A0-D237B9BC3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6269159" cy="557107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48" name="Rectangle 47">
            <a:extLst>
              <a:ext uri="{FF2B5EF4-FFF2-40B4-BE49-F238E27FC236}">
                <a16:creationId xmlns:a16="http://schemas.microsoft.com/office/drawing/2014/main" id="{39CFB30F-8F54-4344-A1F2-B93F8EE98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16" y="809244"/>
            <a:ext cx="5943600" cy="5239512"/>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27610088-033C-E06B-BD88-7841DDC0A1C4}"/>
              </a:ext>
            </a:extLst>
          </p:cNvPr>
          <p:cNvSpPr>
            <a:spLocks noGrp="1"/>
          </p:cNvSpPr>
          <p:nvPr>
            <p:ph type="title"/>
          </p:nvPr>
        </p:nvSpPr>
        <p:spPr>
          <a:xfrm>
            <a:off x="1243632" y="1559768"/>
            <a:ext cx="5068568" cy="3135379"/>
          </a:xfrm>
        </p:spPr>
        <p:txBody>
          <a:bodyPr vert="horz" lIns="91440" tIns="45720" rIns="91440" bIns="45720" rtlCol="0" anchor="ctr">
            <a:normAutofit/>
          </a:bodyPr>
          <a:lstStyle/>
          <a:p>
            <a:pPr algn="ctr">
              <a:lnSpc>
                <a:spcPct val="83000"/>
              </a:lnSpc>
            </a:pPr>
            <a:r>
              <a:rPr lang="en-US" sz="6000" cap="all" spc="-100" dirty="0"/>
              <a:t>CO2 EMISSION </a:t>
            </a:r>
            <a:r>
              <a:rPr lang="en-US" altLang="zh-CN" sz="6000" cap="all" spc="-100" dirty="0"/>
              <a:t>Per EV</a:t>
            </a:r>
            <a:endParaRPr lang="en-US" sz="6000" cap="all" spc="-100" dirty="0"/>
          </a:p>
        </p:txBody>
      </p:sp>
      <p:sp>
        <p:nvSpPr>
          <p:cNvPr id="49" name="Rectangle 48">
            <a:extLst>
              <a:ext uri="{FF2B5EF4-FFF2-40B4-BE49-F238E27FC236}">
                <a16:creationId xmlns:a16="http://schemas.microsoft.com/office/drawing/2014/main" id="{B12C604D-95EF-4B04-B3F1-CD3275C0D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7796" y="640856"/>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50" name="Straight Connector 49">
            <a:extLst>
              <a:ext uri="{FF2B5EF4-FFF2-40B4-BE49-F238E27FC236}">
                <a16:creationId xmlns:a16="http://schemas.microsoft.com/office/drawing/2014/main" id="{B66D9675-1C7E-4AF6-931E-2E911E738D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32096" y="640855"/>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23EDE52-9360-488D-8156-BBCB40D301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23736" y="640855"/>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9FA8DAC-E3C8-4F8B-BC3B-0F3749573C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32096" y="1286150"/>
            <a:ext cx="1691640"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5864F439-CFA2-4653-A3EA-39C8BE7C9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055" y="0"/>
            <a:ext cx="4636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able with numbers and a state&#10;&#10;Description automatically generated with medium confidence">
            <a:extLst>
              <a:ext uri="{FF2B5EF4-FFF2-40B4-BE49-F238E27FC236}">
                <a16:creationId xmlns:a16="http://schemas.microsoft.com/office/drawing/2014/main" id="{AD1D724D-7C2D-31D5-F0FE-A0B685F008C1}"/>
              </a:ext>
            </a:extLst>
          </p:cNvPr>
          <p:cNvPicPr>
            <a:picLocks noChangeAspect="1"/>
          </p:cNvPicPr>
          <p:nvPr/>
        </p:nvPicPr>
        <p:blipFill rotWithShape="1">
          <a:blip r:embed="rId4"/>
          <a:srcRect t="18198" r="1546"/>
          <a:stretch/>
        </p:blipFill>
        <p:spPr>
          <a:xfrm>
            <a:off x="8207337" y="3957428"/>
            <a:ext cx="3582659" cy="2573627"/>
          </a:xfrm>
          <a:prstGeom prst="rect">
            <a:avLst/>
          </a:prstGeom>
        </p:spPr>
      </p:pic>
      <p:pic>
        <p:nvPicPr>
          <p:cNvPr id="4" name="Picture 3">
            <a:extLst>
              <a:ext uri="{FF2B5EF4-FFF2-40B4-BE49-F238E27FC236}">
                <a16:creationId xmlns:a16="http://schemas.microsoft.com/office/drawing/2014/main" id="{AF38A75A-AB44-3E39-21F0-A575A448CEE1}"/>
              </a:ext>
            </a:extLst>
          </p:cNvPr>
          <p:cNvPicPr>
            <a:picLocks noChangeAspect="1"/>
          </p:cNvPicPr>
          <p:nvPr/>
        </p:nvPicPr>
        <p:blipFill>
          <a:blip r:embed="rId5"/>
          <a:stretch>
            <a:fillRect/>
          </a:stretch>
        </p:blipFill>
        <p:spPr>
          <a:xfrm>
            <a:off x="7784293" y="291962"/>
            <a:ext cx="4179117" cy="3373504"/>
          </a:xfrm>
          <a:prstGeom prst="rect">
            <a:avLst/>
          </a:prstGeom>
        </p:spPr>
      </p:pic>
      <p:sp>
        <p:nvSpPr>
          <p:cNvPr id="6" name="TextBox 5">
            <a:extLst>
              <a:ext uri="{FF2B5EF4-FFF2-40B4-BE49-F238E27FC236}">
                <a16:creationId xmlns:a16="http://schemas.microsoft.com/office/drawing/2014/main" id="{126BB6E5-4075-6C35-4591-5BCFF10ECB48}"/>
              </a:ext>
            </a:extLst>
          </p:cNvPr>
          <p:cNvSpPr txBox="1"/>
          <p:nvPr/>
        </p:nvSpPr>
        <p:spPr>
          <a:xfrm>
            <a:off x="2424909" y="5024290"/>
            <a:ext cx="2710971" cy="369332"/>
          </a:xfrm>
          <a:prstGeom prst="rect">
            <a:avLst/>
          </a:prstGeom>
          <a:noFill/>
        </p:spPr>
        <p:txBody>
          <a:bodyPr wrap="square">
            <a:spAutoFit/>
          </a:bodyPr>
          <a:lstStyle/>
          <a:p>
            <a:r>
              <a:rPr lang="zh-CN" altLang="en-US" dirty="0"/>
              <a:t>Histogram/Density plot</a:t>
            </a:r>
          </a:p>
        </p:txBody>
      </p:sp>
    </p:spTree>
    <p:extLst>
      <p:ext uri="{BB962C8B-B14F-4D97-AF65-F5344CB8AC3E}">
        <p14:creationId xmlns:p14="http://schemas.microsoft.com/office/powerpoint/2010/main" val="3280663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B9C59-9C8A-0A5E-4CDB-C73458BEF3AE}"/>
              </a:ext>
            </a:extLst>
          </p:cNvPr>
          <p:cNvSpPr>
            <a:spLocks noGrp="1"/>
          </p:cNvSpPr>
          <p:nvPr>
            <p:ph type="title"/>
          </p:nvPr>
        </p:nvSpPr>
        <p:spPr>
          <a:xfrm>
            <a:off x="1066800" y="382167"/>
            <a:ext cx="10058400" cy="1371600"/>
          </a:xfrm>
        </p:spPr>
        <p:txBody>
          <a:bodyPr>
            <a:normAutofit fontScale="90000"/>
          </a:bodyPr>
          <a:lstStyle/>
          <a:p>
            <a:r>
              <a:rPr lang="en-US" dirty="0"/>
              <a:t>CO2 EMISSION BY PERSON PER STATE</a:t>
            </a:r>
          </a:p>
        </p:txBody>
      </p:sp>
      <p:pic>
        <p:nvPicPr>
          <p:cNvPr id="8" name="Picture 7" descr="A map of the united states&#10;&#10;Description automatically generated">
            <a:extLst>
              <a:ext uri="{FF2B5EF4-FFF2-40B4-BE49-F238E27FC236}">
                <a16:creationId xmlns:a16="http://schemas.microsoft.com/office/drawing/2014/main" id="{FEBF4EE9-8135-453F-6336-6CE0AAB257F6}"/>
              </a:ext>
            </a:extLst>
          </p:cNvPr>
          <p:cNvPicPr>
            <a:picLocks noChangeAspect="1"/>
          </p:cNvPicPr>
          <p:nvPr/>
        </p:nvPicPr>
        <p:blipFill>
          <a:blip r:embed="rId3"/>
          <a:stretch>
            <a:fillRect/>
          </a:stretch>
        </p:blipFill>
        <p:spPr>
          <a:xfrm>
            <a:off x="1788695" y="1408862"/>
            <a:ext cx="9202707" cy="4962386"/>
          </a:xfrm>
          <a:prstGeom prst="rect">
            <a:avLst/>
          </a:prstGeom>
        </p:spPr>
      </p:pic>
      <p:pic>
        <p:nvPicPr>
          <p:cNvPr id="7" name="Picture 6" descr="A map of the united states&#10;&#10;Description automatically generated">
            <a:extLst>
              <a:ext uri="{FF2B5EF4-FFF2-40B4-BE49-F238E27FC236}">
                <a16:creationId xmlns:a16="http://schemas.microsoft.com/office/drawing/2014/main" id="{11673F58-A7DC-3703-213D-FFB0E5673502}"/>
              </a:ext>
            </a:extLst>
          </p:cNvPr>
          <p:cNvPicPr>
            <a:picLocks noChangeAspect="1"/>
          </p:cNvPicPr>
          <p:nvPr/>
        </p:nvPicPr>
        <p:blipFill>
          <a:blip r:embed="rId4"/>
          <a:stretch>
            <a:fillRect/>
          </a:stretch>
        </p:blipFill>
        <p:spPr>
          <a:xfrm>
            <a:off x="-1" y="3513221"/>
            <a:ext cx="5375577" cy="3244351"/>
          </a:xfrm>
          <a:prstGeom prst="rect">
            <a:avLst/>
          </a:prstGeom>
        </p:spPr>
      </p:pic>
    </p:spTree>
    <p:extLst>
      <p:ext uri="{BB962C8B-B14F-4D97-AF65-F5344CB8AC3E}">
        <p14:creationId xmlns:p14="http://schemas.microsoft.com/office/powerpoint/2010/main" val="2477690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3" name="Google Shape;93;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4" name="Google Shape;94;p2"/>
          <p:cNvSpPr txBox="1">
            <a:spLocks noGrp="1"/>
          </p:cNvSpPr>
          <p:nvPr>
            <p:ph type="title"/>
          </p:nvPr>
        </p:nvSpPr>
        <p:spPr>
          <a:xfrm>
            <a:off x="6657714" y="467271"/>
            <a:ext cx="4928443" cy="205252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600"/>
              <a:buFont typeface="Play"/>
              <a:buNone/>
            </a:pPr>
            <a:r>
              <a:rPr lang="en-US" sz="5600" dirty="0"/>
              <a:t>Background</a:t>
            </a:r>
            <a:endParaRPr dirty="0"/>
          </a:p>
        </p:txBody>
      </p:sp>
      <p:sp>
        <p:nvSpPr>
          <p:cNvPr id="99" name="Google Shape;99;p2"/>
          <p:cNvSpPr txBox="1">
            <a:spLocks noGrp="1"/>
          </p:cNvSpPr>
          <p:nvPr>
            <p:ph idx="1"/>
          </p:nvPr>
        </p:nvSpPr>
        <p:spPr>
          <a:xfrm>
            <a:off x="6657715" y="2990818"/>
            <a:ext cx="4195673" cy="291387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b="1" i="0" dirty="0">
                <a:solidFill>
                  <a:schemeClr val="dk1"/>
                </a:solidFill>
                <a:highlight>
                  <a:srgbClr val="FFFFFF"/>
                </a:highlight>
                <a:latin typeface="Arial"/>
                <a:ea typeface="Arial"/>
                <a:cs typeface="Arial"/>
                <a:sym typeface="Arial"/>
              </a:rPr>
              <a:t>Electric Vehicles produce CO2</a:t>
            </a:r>
            <a:endParaRPr dirty="0"/>
          </a:p>
          <a:p>
            <a:pPr marL="685800" lvl="1" indent="-228600" algn="l" rtl="0">
              <a:lnSpc>
                <a:spcPct val="90000"/>
              </a:lnSpc>
              <a:spcBef>
                <a:spcPts val="500"/>
              </a:spcBef>
              <a:spcAft>
                <a:spcPts val="0"/>
              </a:spcAft>
              <a:buClr>
                <a:schemeClr val="dk1"/>
              </a:buClr>
              <a:buSzPts val="2000"/>
              <a:buChar char="•"/>
            </a:pPr>
            <a:r>
              <a:rPr lang="en-US" sz="2000" b="1" dirty="0">
                <a:solidFill>
                  <a:schemeClr val="dk1"/>
                </a:solidFill>
                <a:highlight>
                  <a:srgbClr val="FFFFFF"/>
                </a:highlight>
                <a:latin typeface="Arial"/>
                <a:ea typeface="Arial"/>
                <a:cs typeface="Arial"/>
                <a:sym typeface="Arial"/>
              </a:rPr>
              <a:t>Consumption of electricity has lifecycle CO2 emissions</a:t>
            </a:r>
            <a:endParaRPr sz="2000" b="1" i="0" dirty="0">
              <a:solidFill>
                <a:schemeClr val="dk1"/>
              </a:solidFill>
              <a:highlight>
                <a:srgbClr val="FFFFFF"/>
              </a:highlight>
              <a:latin typeface="Arial"/>
              <a:ea typeface="Arial"/>
              <a:cs typeface="Arial"/>
              <a:sym typeface="Arial"/>
            </a:endParaRPr>
          </a:p>
          <a:p>
            <a:pPr marL="685800" lvl="1" indent="-228600" algn="l" rtl="0">
              <a:lnSpc>
                <a:spcPct val="90000"/>
              </a:lnSpc>
              <a:spcBef>
                <a:spcPts val="500"/>
              </a:spcBef>
              <a:spcAft>
                <a:spcPts val="0"/>
              </a:spcAft>
              <a:buClr>
                <a:schemeClr val="dk1"/>
              </a:buClr>
              <a:buSzPts val="2000"/>
              <a:buChar char="•"/>
            </a:pPr>
            <a:r>
              <a:rPr lang="en-US" sz="2000" b="1" i="0" dirty="0">
                <a:solidFill>
                  <a:schemeClr val="dk1"/>
                </a:solidFill>
                <a:highlight>
                  <a:srgbClr val="FFFFFF"/>
                </a:highlight>
                <a:latin typeface="Arial"/>
                <a:ea typeface="Arial"/>
                <a:cs typeface="Arial"/>
                <a:sym typeface="Arial"/>
              </a:rPr>
              <a:t>Electric Power Sources</a:t>
            </a:r>
            <a:r>
              <a:rPr lang="en-US" sz="2000" b="1" dirty="0">
                <a:solidFill>
                  <a:schemeClr val="dk1"/>
                </a:solidFill>
                <a:highlight>
                  <a:srgbClr val="FFFFFF"/>
                </a:highlight>
                <a:latin typeface="Arial"/>
                <a:ea typeface="Arial"/>
                <a:cs typeface="Arial"/>
                <a:sym typeface="Arial"/>
              </a:rPr>
              <a:t> Matters</a:t>
            </a:r>
            <a:endParaRPr dirty="0"/>
          </a:p>
          <a:p>
            <a:pPr marL="685800" lvl="1" indent="-228600" algn="l" rtl="0">
              <a:lnSpc>
                <a:spcPct val="90000"/>
              </a:lnSpc>
              <a:spcBef>
                <a:spcPts val="500"/>
              </a:spcBef>
              <a:spcAft>
                <a:spcPts val="0"/>
              </a:spcAft>
              <a:buClr>
                <a:schemeClr val="dk1"/>
              </a:buClr>
              <a:buSzPts val="2000"/>
              <a:buChar char="•"/>
            </a:pPr>
            <a:r>
              <a:rPr lang="en-US" sz="2000" b="1" i="0" dirty="0">
                <a:solidFill>
                  <a:schemeClr val="dk1"/>
                </a:solidFill>
                <a:highlight>
                  <a:srgbClr val="FFFFFF"/>
                </a:highlight>
                <a:latin typeface="Arial"/>
                <a:ea typeface="Arial"/>
                <a:cs typeface="Arial"/>
                <a:sym typeface="Arial"/>
              </a:rPr>
              <a:t>Geographical Variations</a:t>
            </a:r>
            <a:endParaRPr dirty="0"/>
          </a:p>
        </p:txBody>
      </p:sp>
      <p:sp>
        <p:nvSpPr>
          <p:cNvPr id="95" name="Google Shape;95;p2"/>
          <p:cNvSpPr/>
          <p:nvPr/>
        </p:nvSpPr>
        <p:spPr>
          <a:xfrm>
            <a:off x="322965" y="554152"/>
            <a:ext cx="5742189" cy="5742189"/>
          </a:xfrm>
          <a:prstGeom prst="ellipse">
            <a:avLst/>
          </a:prstGeom>
          <a:gradFill>
            <a:gsLst>
              <a:gs pos="0">
                <a:schemeClr val="accent1"/>
              </a:gs>
              <a:gs pos="100000">
                <a:schemeClr val="accent2"/>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6" name="Google Shape;96;p2" descr="汽车行驶在路上&#10;&#10;中度可信度描述已自动生成"/>
          <p:cNvPicPr preferRelativeResize="0"/>
          <p:nvPr/>
        </p:nvPicPr>
        <p:blipFill rotWithShape="1">
          <a:blip r:embed="rId3">
            <a:alphaModFix/>
          </a:blip>
          <a:srcRect r="-3" b="-3"/>
          <a:stretch/>
        </p:blipFill>
        <p:spPr>
          <a:xfrm>
            <a:off x="505418" y="554151"/>
            <a:ext cx="5742189" cy="5742189"/>
          </a:xfrm>
          <a:custGeom>
            <a:avLst/>
            <a:gdLst/>
            <a:ahLst/>
            <a:cxnLst/>
            <a:rect l="l" t="t" r="r" b="b"/>
            <a:pathLst>
              <a:path w="1838528" h="1838528" extrusionOk="0">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a:ln>
            <a:noFill/>
          </a:ln>
        </p:spPr>
      </p:pic>
      <p:sp>
        <p:nvSpPr>
          <p:cNvPr id="97" name="Google Shape;97;p2"/>
          <p:cNvSpPr/>
          <p:nvPr/>
        </p:nvSpPr>
        <p:spPr>
          <a:xfrm>
            <a:off x="1004956" y="703679"/>
            <a:ext cx="171515" cy="171515"/>
          </a:xfrm>
          <a:custGeom>
            <a:avLst/>
            <a:gdLst/>
            <a:ahLst/>
            <a:cxnLst/>
            <a:rect l="l" t="t" r="r" b="b"/>
            <a:pathLst>
              <a:path w="171515" h="171515" extrusionOk="0">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 name="Google Shape;98;p2"/>
          <p:cNvSpPr/>
          <p:nvPr/>
        </p:nvSpPr>
        <p:spPr>
          <a:xfrm>
            <a:off x="422753" y="1562696"/>
            <a:ext cx="157545" cy="157545"/>
          </a:xfrm>
          <a:custGeom>
            <a:avLst/>
            <a:gdLst/>
            <a:ahLst/>
            <a:cxnLst/>
            <a:rect l="l" t="t" r="r" b="b"/>
            <a:pathLst>
              <a:path w="157545" h="157545" extrusionOk="0">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 name="Google Shape;100;p2"/>
          <p:cNvSpPr/>
          <p:nvPr/>
        </p:nvSpPr>
        <p:spPr>
          <a:xfrm>
            <a:off x="5454149" y="5775082"/>
            <a:ext cx="112426" cy="112426"/>
          </a:xfrm>
          <a:custGeom>
            <a:avLst/>
            <a:gdLst/>
            <a:ahLst/>
            <a:cxnLst/>
            <a:rect l="l" t="t" r="r" b="b"/>
            <a:pathLst>
              <a:path w="112426" h="112426" extrusionOk="0">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101" name="Google Shape;101;p2"/>
          <p:cNvCxnSpPr/>
          <p:nvPr/>
        </p:nvCxnSpPr>
        <p:spPr>
          <a:xfrm>
            <a:off x="11586162" y="3619272"/>
            <a:ext cx="0" cy="3238728"/>
          </a:xfrm>
          <a:prstGeom prst="straightConnector1">
            <a:avLst/>
          </a:prstGeom>
          <a:noFill/>
          <a:ln w="25400" cap="sq" cmpd="sng">
            <a:solidFill>
              <a:schemeClr val="accent1"/>
            </a:solidFill>
            <a:prstDash val="solid"/>
            <a:bevel/>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A23C5-C031-4063-D227-6DCA6A18BC9B}"/>
              </a:ext>
            </a:extLst>
          </p:cNvPr>
          <p:cNvSpPr>
            <a:spLocks noGrp="1"/>
          </p:cNvSpPr>
          <p:nvPr>
            <p:ph type="title"/>
          </p:nvPr>
        </p:nvSpPr>
        <p:spPr/>
        <p:txBody>
          <a:bodyPr/>
          <a:lstStyle/>
          <a:p>
            <a:r>
              <a:rPr lang="en-US" altLang="zh-CN" dirty="0"/>
              <a:t>Conclusion</a:t>
            </a:r>
            <a:endParaRPr lang="zh-CN" altLang="en-US" dirty="0"/>
          </a:p>
        </p:txBody>
      </p:sp>
      <p:sp>
        <p:nvSpPr>
          <p:cNvPr id="3" name="Content Placeholder 2">
            <a:extLst>
              <a:ext uri="{FF2B5EF4-FFF2-40B4-BE49-F238E27FC236}">
                <a16:creationId xmlns:a16="http://schemas.microsoft.com/office/drawing/2014/main" id="{175998F4-3859-72A8-6BDF-CAFF47941652}"/>
              </a:ext>
            </a:extLst>
          </p:cNvPr>
          <p:cNvSpPr>
            <a:spLocks noGrp="1"/>
          </p:cNvSpPr>
          <p:nvPr>
            <p:ph idx="1"/>
          </p:nvPr>
        </p:nvSpPr>
        <p:spPr/>
        <p:txBody>
          <a:bodyPr/>
          <a:lstStyle/>
          <a:p>
            <a:r>
              <a:rPr lang="en-US" altLang="zh-CN" b="1" dirty="0"/>
              <a:t>Petroleum Power Plants</a:t>
            </a:r>
            <a:r>
              <a:rPr lang="en-US" altLang="zh-CN" dirty="0"/>
              <a:t>: Although petroleum power plants are less common across the United States, they are significant contributors to CO2 emissions in specific regions, particularly in Hawaii and Alaska. These areas rely more heavily on petroleum due to geographic and infrastructural constraints, leading to higher localized emissions.</a:t>
            </a:r>
          </a:p>
          <a:p>
            <a:r>
              <a:rPr lang="en-US" altLang="zh-CN" b="1" dirty="0"/>
              <a:t>Coal as a Primary Emitter: </a:t>
            </a:r>
            <a:r>
              <a:rPr lang="en-US" altLang="zh-CN" dirty="0"/>
              <a:t>Coal remains the predominant source of CO2 emissions nationwide, due to its extensive use in electricity generation. The high carbon content of coal results in greater CO2 emissions per unit of energy produced compared to other fossil fuels.</a:t>
            </a:r>
          </a:p>
          <a:p>
            <a:r>
              <a:rPr lang="en-US" altLang="zh-CN" b="1" dirty="0"/>
              <a:t>Impact of Clean Energy Sources: </a:t>
            </a:r>
            <a:r>
              <a:rPr lang="en-US" altLang="zh-CN" dirty="0"/>
              <a:t>States with higher percentages of hydro, nuclear, and renewable energy generation typically exhibit lower CO2 emissions. These energy sources are cleaner alternatives that produce little to no direct CO2 emissions, thereby contributing to a more sustainable energy profile and aiding in the reduction of overall greenhouse gas emissions.</a:t>
            </a:r>
            <a:endParaRPr lang="zh-CN" altLang="en-US" dirty="0"/>
          </a:p>
        </p:txBody>
      </p:sp>
    </p:spTree>
    <p:extLst>
      <p:ext uri="{BB962C8B-B14F-4D97-AF65-F5344CB8AC3E}">
        <p14:creationId xmlns:p14="http://schemas.microsoft.com/office/powerpoint/2010/main" val="1740645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5811B-1746-F8D4-058C-E089720D4639}"/>
              </a:ext>
            </a:extLst>
          </p:cNvPr>
          <p:cNvSpPr>
            <a:spLocks noGrp="1"/>
          </p:cNvSpPr>
          <p:nvPr>
            <p:ph type="title"/>
          </p:nvPr>
        </p:nvSpPr>
        <p:spPr/>
        <p:txBody>
          <a:bodyPr>
            <a:normAutofit fontScale="90000"/>
          </a:bodyPr>
          <a:lstStyle/>
          <a:p>
            <a:r>
              <a:rPr lang="en-US" altLang="zh-CN" dirty="0"/>
              <a:t>Limitations and Possible Improvements</a:t>
            </a:r>
            <a:endParaRPr lang="zh-CN" altLang="en-US" dirty="0"/>
          </a:p>
        </p:txBody>
      </p:sp>
      <p:sp>
        <p:nvSpPr>
          <p:cNvPr id="3" name="Content Placeholder 2">
            <a:extLst>
              <a:ext uri="{FF2B5EF4-FFF2-40B4-BE49-F238E27FC236}">
                <a16:creationId xmlns:a16="http://schemas.microsoft.com/office/drawing/2014/main" id="{AF158575-E1FA-7FCB-FCD0-6CE30F71EACE}"/>
              </a:ext>
            </a:extLst>
          </p:cNvPr>
          <p:cNvSpPr>
            <a:spLocks noGrp="1"/>
          </p:cNvSpPr>
          <p:nvPr>
            <p:ph idx="1"/>
          </p:nvPr>
        </p:nvSpPr>
        <p:spPr/>
        <p:txBody>
          <a:bodyPr/>
          <a:lstStyle/>
          <a:p>
            <a:r>
              <a:rPr lang="en-US" altLang="zh-CN" dirty="0"/>
              <a:t>Temperature Influence on EV Battery Efficiency and lifespan</a:t>
            </a:r>
          </a:p>
          <a:p>
            <a:r>
              <a:rPr lang="en-US" altLang="zh-CN" dirty="0"/>
              <a:t>EV Battery Lifecycle CO2 emission</a:t>
            </a:r>
          </a:p>
          <a:p>
            <a:r>
              <a:rPr lang="en-US" altLang="zh-CN" dirty="0"/>
              <a:t>Electric Source and Geographic Variability</a:t>
            </a:r>
          </a:p>
          <a:p>
            <a:r>
              <a:rPr lang="en-US" altLang="zh-CN" dirty="0"/>
              <a:t>EV efficiency improvement(0.32kwh per mile now)</a:t>
            </a:r>
            <a:endParaRPr lang="zh-CN" altLang="en-US" dirty="0"/>
          </a:p>
        </p:txBody>
      </p:sp>
    </p:spTree>
    <p:extLst>
      <p:ext uri="{BB962C8B-B14F-4D97-AF65-F5344CB8AC3E}">
        <p14:creationId xmlns:p14="http://schemas.microsoft.com/office/powerpoint/2010/main" val="3304083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
        <p:cNvGrpSpPr/>
        <p:nvPr/>
      </p:nvGrpSpPr>
      <p:grpSpPr>
        <a:xfrm>
          <a:off x="0" y="0"/>
          <a:ext cx="0" cy="0"/>
          <a:chOff x="0" y="0"/>
          <a:chExt cx="0" cy="0"/>
        </a:xfrm>
      </p:grpSpPr>
      <p:sp>
        <p:nvSpPr>
          <p:cNvPr id="106" name="Google Shape;106;p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7" name="Google Shape;107;p3"/>
          <p:cNvSpPr txBox="1">
            <a:spLocks noGrp="1"/>
          </p:cNvSpPr>
          <p:nvPr>
            <p:ph type="title"/>
          </p:nvPr>
        </p:nvSpPr>
        <p:spPr>
          <a:xfrm>
            <a:off x="638882" y="639193"/>
            <a:ext cx="3571810" cy="357351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600"/>
              <a:buFont typeface="Play"/>
              <a:buNone/>
            </a:pPr>
            <a:r>
              <a:rPr lang="en-US" sz="4600">
                <a:solidFill>
                  <a:schemeClr val="dk1"/>
                </a:solidFill>
                <a:latin typeface="Play"/>
                <a:ea typeface="Play"/>
                <a:cs typeface="Play"/>
                <a:sym typeface="Play"/>
              </a:rPr>
              <a:t>Section 1: Data Source and Preprocessing</a:t>
            </a:r>
            <a:endParaRPr/>
          </a:p>
        </p:txBody>
      </p:sp>
      <p:pic>
        <p:nvPicPr>
          <p:cNvPr id="109" name="Google Shape;109;p3" descr="图片包含 桌子, 男人, 站, 电脑&#10;&#10;描述已自动生成"/>
          <p:cNvPicPr preferRelativeResize="0">
            <a:picLocks noGrp="1"/>
          </p:cNvPicPr>
          <p:nvPr>
            <p:ph idx="1"/>
          </p:nvPr>
        </p:nvPicPr>
        <p:blipFill rotWithShape="1">
          <a:blip r:embed="rId3">
            <a:alphaModFix/>
          </a:blip>
          <a:srcRect/>
          <a:stretch/>
        </p:blipFill>
        <p:spPr>
          <a:xfrm>
            <a:off x="5486400" y="640080"/>
            <a:ext cx="5550408" cy="5550408"/>
          </a:xfrm>
          <a:prstGeom prst="rect">
            <a:avLst/>
          </a:prstGeom>
          <a:noFill/>
          <a:ln>
            <a:noFill/>
          </a:ln>
        </p:spPr>
      </p:pic>
      <p:sp>
        <p:nvSpPr>
          <p:cNvPr id="108" name="Google Shape;108;p3"/>
          <p:cNvSpPr/>
          <p:nvPr/>
        </p:nvSpPr>
        <p:spPr>
          <a:xfrm>
            <a:off x="643278" y="4409267"/>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3"/>
        <p:cNvGrpSpPr/>
        <p:nvPr/>
      </p:nvGrpSpPr>
      <p:grpSpPr>
        <a:xfrm>
          <a:off x="0" y="0"/>
          <a:ext cx="0" cy="0"/>
          <a:chOff x="0" y="0"/>
          <a:chExt cx="0" cy="0"/>
        </a:xfrm>
      </p:grpSpPr>
      <p:sp>
        <p:nvSpPr>
          <p:cNvPr id="114" name="Google Shape;114;p4"/>
          <p:cNvSpPr/>
          <p:nvPr/>
        </p:nvSpPr>
        <p:spPr>
          <a:xfrm>
            <a:off x="3049"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15" name="Google Shape;115;p4" descr="图片包含 蛋糕, 雪, 生日, 照片&#10;&#10;描述已自动生成"/>
          <p:cNvPicPr preferRelativeResize="0"/>
          <p:nvPr/>
        </p:nvPicPr>
        <p:blipFill rotWithShape="1">
          <a:blip r:embed="rId3">
            <a:alphaModFix/>
          </a:blip>
          <a:srcRect l="7132" r="12147" b="1"/>
          <a:stretch/>
        </p:blipFill>
        <p:spPr>
          <a:xfrm>
            <a:off x="2522356" y="10"/>
            <a:ext cx="9669642" cy="6857990"/>
          </a:xfrm>
          <a:prstGeom prst="rect">
            <a:avLst/>
          </a:prstGeom>
          <a:noFill/>
          <a:ln>
            <a:noFill/>
          </a:ln>
        </p:spPr>
      </p:pic>
      <p:sp>
        <p:nvSpPr>
          <p:cNvPr id="116" name="Google Shape;116;p4"/>
          <p:cNvSpPr/>
          <p:nvPr/>
        </p:nvSpPr>
        <p:spPr>
          <a:xfrm>
            <a:off x="-1" y="0"/>
            <a:ext cx="7390263" cy="68580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7" name="Google Shape;117;p4"/>
          <p:cNvSpPr txBox="1">
            <a:spLocks noGrp="1"/>
          </p:cNvSpPr>
          <p:nvPr>
            <p:ph type="title"/>
          </p:nvPr>
        </p:nvSpPr>
        <p:spPr>
          <a:xfrm>
            <a:off x="838200" y="365125"/>
            <a:ext cx="3822189" cy="189991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000"/>
              <a:buFont typeface="Arial"/>
              <a:buNone/>
            </a:pPr>
            <a:r>
              <a:rPr lang="en-US" sz="4000" b="1" i="0" dirty="0">
                <a:highlight>
                  <a:srgbClr val="FFFFFF"/>
                </a:highlight>
                <a:latin typeface="Arial"/>
                <a:ea typeface="Arial"/>
                <a:cs typeface="Arial"/>
                <a:sym typeface="Arial"/>
              </a:rPr>
              <a:t>State Electricity Generation by Fuel Type</a:t>
            </a:r>
            <a:endParaRPr dirty="0"/>
          </a:p>
        </p:txBody>
      </p:sp>
      <p:sp>
        <p:nvSpPr>
          <p:cNvPr id="118" name="Google Shape;118;p4"/>
          <p:cNvSpPr txBox="1">
            <a:spLocks noGrp="1"/>
          </p:cNvSpPr>
          <p:nvPr>
            <p:ph idx="1"/>
          </p:nvPr>
        </p:nvSpPr>
        <p:spPr>
          <a:xfrm>
            <a:off x="838200" y="2434201"/>
            <a:ext cx="3822189" cy="374276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Font typeface="Arial"/>
              <a:buChar char="•"/>
            </a:pPr>
            <a:r>
              <a:rPr lang="en-US" sz="2000" b="1" i="0">
                <a:highlight>
                  <a:srgbClr val="FFFFFF"/>
                </a:highlight>
                <a:latin typeface="Arial"/>
                <a:ea typeface="Arial"/>
                <a:cs typeface="Arial"/>
                <a:sym typeface="Arial"/>
              </a:rPr>
              <a:t>Title:</a:t>
            </a:r>
            <a:r>
              <a:rPr lang="en-US" sz="2000" b="0" i="0">
                <a:highlight>
                  <a:srgbClr val="FFFFFF"/>
                </a:highlight>
                <a:latin typeface="Arial"/>
                <a:ea typeface="Arial"/>
                <a:cs typeface="Arial"/>
                <a:sym typeface="Arial"/>
              </a:rPr>
              <a:t> NEI Data on State Electricity Generation</a:t>
            </a:r>
            <a:endParaRPr/>
          </a:p>
          <a:p>
            <a:pPr marL="228600" lvl="0" indent="-228600" algn="l" rtl="0">
              <a:lnSpc>
                <a:spcPct val="90000"/>
              </a:lnSpc>
              <a:spcBef>
                <a:spcPts val="1000"/>
              </a:spcBef>
              <a:spcAft>
                <a:spcPts val="0"/>
              </a:spcAft>
              <a:buClr>
                <a:schemeClr val="dk1"/>
              </a:buClr>
              <a:buSzPts val="2000"/>
              <a:buFont typeface="Arial"/>
              <a:buChar char="•"/>
            </a:pPr>
            <a:r>
              <a:rPr lang="en-US" sz="2000" b="1" i="0">
                <a:highlight>
                  <a:srgbClr val="FFFFFF"/>
                </a:highlight>
                <a:latin typeface="Arial"/>
                <a:ea typeface="Arial"/>
                <a:cs typeface="Arial"/>
                <a:sym typeface="Arial"/>
              </a:rPr>
              <a:t>Website:</a:t>
            </a:r>
            <a:r>
              <a:rPr lang="en-US" sz="2000" b="0" i="0">
                <a:highlight>
                  <a:srgbClr val="FFFFFF"/>
                </a:highlight>
                <a:latin typeface="Arial"/>
                <a:ea typeface="Arial"/>
                <a:cs typeface="Arial"/>
                <a:sym typeface="Arial"/>
              </a:rPr>
              <a:t> </a:t>
            </a:r>
            <a:r>
              <a:rPr lang="en-US" sz="2000" b="0" i="0" u="sng" strike="noStrike">
                <a:solidFill>
                  <a:schemeClr val="hlink"/>
                </a:solidFill>
                <a:highlight>
                  <a:srgbClr val="FFFFFF"/>
                </a:highlight>
                <a:latin typeface="Arial"/>
                <a:ea typeface="Arial"/>
                <a:cs typeface="Arial"/>
                <a:sym typeface="Arial"/>
                <a:hlinkClick r:id="rId4"/>
              </a:rPr>
              <a:t>NEI Resources</a:t>
            </a:r>
            <a:endParaRPr sz="2000" b="0" i="0">
              <a:highlight>
                <a:srgbClr val="FFFFFF"/>
              </a:highlight>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Font typeface="Arial"/>
              <a:buChar char="•"/>
            </a:pPr>
            <a:r>
              <a:rPr lang="en-US" sz="2000" b="1" i="0">
                <a:highlight>
                  <a:srgbClr val="FFFFFF"/>
                </a:highlight>
                <a:latin typeface="Arial"/>
                <a:ea typeface="Arial"/>
                <a:cs typeface="Arial"/>
                <a:sym typeface="Arial"/>
              </a:rPr>
              <a:t>Brief Description:</a:t>
            </a:r>
            <a:r>
              <a:rPr lang="en-US" sz="2000" b="0" i="0">
                <a:highlight>
                  <a:srgbClr val="FFFFFF"/>
                </a:highlight>
                <a:latin typeface="Arial"/>
                <a:ea typeface="Arial"/>
                <a:cs typeface="Arial"/>
                <a:sym typeface="Arial"/>
              </a:rPr>
              <a:t> </a:t>
            </a:r>
            <a:r>
              <a:rPr lang="en-US" sz="2000">
                <a:highlight>
                  <a:srgbClr val="FFFFFF"/>
                </a:highlight>
                <a:latin typeface="Arial"/>
                <a:ea typeface="Arial"/>
                <a:cs typeface="Arial"/>
                <a:sym typeface="Arial"/>
              </a:rPr>
              <a:t>P</a:t>
            </a:r>
            <a:r>
              <a:rPr lang="en-US" sz="2000" b="0" i="0">
                <a:highlight>
                  <a:srgbClr val="FFFFFF"/>
                </a:highlight>
                <a:latin typeface="Arial"/>
                <a:ea typeface="Arial"/>
                <a:cs typeface="Arial"/>
                <a:sym typeface="Arial"/>
              </a:rPr>
              <a:t>ercentage of electricity generated from different fuel types (nuclear, coal, natural gas, renewables, etc.) across all 50 states.</a:t>
            </a:r>
            <a:endParaRPr/>
          </a:p>
          <a:p>
            <a:pPr marL="228600" lvl="0" indent="-101600" algn="l"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sp>
        <p:nvSpPr>
          <p:cNvPr id="123" name="Google Shape;123;p5"/>
          <p:cNvSpPr/>
          <p:nvPr/>
        </p:nvSpPr>
        <p:spPr>
          <a:xfrm>
            <a:off x="0" y="325369"/>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 name="Google Shape;124;p5"/>
          <p:cNvSpPr txBox="1">
            <a:spLocks noGrp="1"/>
          </p:cNvSpPr>
          <p:nvPr>
            <p:ph type="title"/>
          </p:nvPr>
        </p:nvSpPr>
        <p:spPr>
          <a:xfrm>
            <a:off x="640080" y="325369"/>
            <a:ext cx="4368602" cy="1956841"/>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4600"/>
              <a:buFont typeface="Arial"/>
              <a:buNone/>
            </a:pPr>
            <a:r>
              <a:rPr lang="en-US" sz="4600" b="1" i="0" dirty="0">
                <a:highlight>
                  <a:srgbClr val="FFFFFF"/>
                </a:highlight>
                <a:latin typeface="Arial"/>
                <a:ea typeface="Arial"/>
                <a:cs typeface="Arial"/>
                <a:sym typeface="Arial"/>
              </a:rPr>
              <a:t>CO2 </a:t>
            </a:r>
            <a:r>
              <a:rPr lang="en-US" sz="4600" b="1" dirty="0">
                <a:highlight>
                  <a:srgbClr val="FFFFFF"/>
                </a:highlight>
                <a:latin typeface="Arial"/>
                <a:ea typeface="Arial"/>
                <a:cs typeface="Arial"/>
                <a:sym typeface="Arial"/>
              </a:rPr>
              <a:t>Lifecycle </a:t>
            </a:r>
            <a:r>
              <a:rPr lang="en-US" sz="4600" b="1" i="0" dirty="0">
                <a:highlight>
                  <a:srgbClr val="FFFFFF"/>
                </a:highlight>
                <a:latin typeface="Arial"/>
                <a:ea typeface="Arial"/>
                <a:cs typeface="Arial"/>
                <a:sym typeface="Arial"/>
              </a:rPr>
              <a:t>Emissions by Power Source</a:t>
            </a:r>
            <a:endParaRPr sz="4600" dirty="0"/>
          </a:p>
        </p:txBody>
      </p:sp>
      <p:sp>
        <p:nvSpPr>
          <p:cNvPr id="126" name="Google Shape;126;p5"/>
          <p:cNvSpPr txBox="1">
            <a:spLocks noGrp="1"/>
          </p:cNvSpPr>
          <p:nvPr>
            <p:ph idx="1"/>
          </p:nvPr>
        </p:nvSpPr>
        <p:spPr>
          <a:xfrm>
            <a:off x="640080" y="2872899"/>
            <a:ext cx="4243589" cy="332066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200"/>
              <a:buFont typeface="Arial"/>
              <a:buChar char="•"/>
            </a:pPr>
            <a:r>
              <a:rPr lang="en-US" sz="2200" b="1" i="0" dirty="0">
                <a:highlight>
                  <a:srgbClr val="FFFFFF"/>
                </a:highlight>
                <a:latin typeface="Arial"/>
                <a:ea typeface="Arial"/>
                <a:cs typeface="Arial"/>
                <a:sym typeface="Arial"/>
              </a:rPr>
              <a:t>Title:</a:t>
            </a:r>
            <a:r>
              <a:rPr lang="en-US" sz="2200" b="0" i="0" dirty="0">
                <a:highlight>
                  <a:srgbClr val="FFFFFF"/>
                </a:highlight>
                <a:latin typeface="Arial"/>
                <a:ea typeface="Arial"/>
                <a:cs typeface="Arial"/>
                <a:sym typeface="Arial"/>
              </a:rPr>
              <a:t> World Nuclear Association on CO2 Emissions</a:t>
            </a:r>
            <a:endParaRPr dirty="0"/>
          </a:p>
          <a:p>
            <a:pPr marL="228600" lvl="0" indent="-228600" algn="l" rtl="0">
              <a:lnSpc>
                <a:spcPct val="90000"/>
              </a:lnSpc>
              <a:spcBef>
                <a:spcPts val="1000"/>
              </a:spcBef>
              <a:spcAft>
                <a:spcPts val="0"/>
              </a:spcAft>
              <a:buClr>
                <a:schemeClr val="dk1"/>
              </a:buClr>
              <a:buSzPts val="2200"/>
              <a:buFont typeface="Arial"/>
              <a:buChar char="•"/>
            </a:pPr>
            <a:r>
              <a:rPr lang="en-US" sz="2200" b="1" i="0" dirty="0">
                <a:highlight>
                  <a:srgbClr val="FFFFFF"/>
                </a:highlight>
                <a:latin typeface="Arial"/>
                <a:ea typeface="Arial"/>
                <a:cs typeface="Arial"/>
                <a:sym typeface="Arial"/>
              </a:rPr>
              <a:t>Website:</a:t>
            </a:r>
            <a:r>
              <a:rPr lang="en-US" sz="2200" b="0" i="0" dirty="0">
                <a:highlight>
                  <a:srgbClr val="FFFFFF"/>
                </a:highlight>
                <a:latin typeface="Arial"/>
                <a:ea typeface="Arial"/>
                <a:cs typeface="Arial"/>
                <a:sym typeface="Arial"/>
              </a:rPr>
              <a:t> </a:t>
            </a:r>
            <a:r>
              <a:rPr lang="en-US" sz="2200" b="0" i="0" u="sng" strike="noStrike" dirty="0">
                <a:solidFill>
                  <a:schemeClr val="hlink"/>
                </a:solidFill>
                <a:highlight>
                  <a:srgbClr val="FFFFFF"/>
                </a:highlight>
                <a:latin typeface="Arial"/>
                <a:ea typeface="Arial"/>
                <a:cs typeface="Arial"/>
                <a:sym typeface="Arial"/>
                <a:hlinkClick r:id="rId3"/>
              </a:rPr>
              <a:t>World Nuclear Association</a:t>
            </a:r>
            <a:endParaRPr sz="2200" b="0" i="0" dirty="0">
              <a:highlight>
                <a:srgbClr val="FFFFFF"/>
              </a:highlight>
              <a:latin typeface="Arial"/>
              <a:ea typeface="Arial"/>
              <a:cs typeface="Arial"/>
              <a:sym typeface="Arial"/>
            </a:endParaRPr>
          </a:p>
          <a:p>
            <a:pPr marL="228600" lvl="0" indent="-228600" algn="l" rtl="0">
              <a:lnSpc>
                <a:spcPct val="90000"/>
              </a:lnSpc>
              <a:spcBef>
                <a:spcPts val="1000"/>
              </a:spcBef>
              <a:spcAft>
                <a:spcPts val="0"/>
              </a:spcAft>
              <a:buClr>
                <a:schemeClr val="dk1"/>
              </a:buClr>
              <a:buSzPts val="2200"/>
              <a:buFont typeface="Arial"/>
              <a:buChar char="•"/>
            </a:pPr>
            <a:r>
              <a:rPr lang="en-US" sz="2200" b="1" i="0" dirty="0">
                <a:highlight>
                  <a:srgbClr val="FFFFFF"/>
                </a:highlight>
                <a:latin typeface="Arial"/>
                <a:ea typeface="Arial"/>
                <a:cs typeface="Arial"/>
                <a:sym typeface="Arial"/>
              </a:rPr>
              <a:t>Brief Description:</a:t>
            </a:r>
            <a:r>
              <a:rPr lang="en-US" sz="2200" b="0" i="0" dirty="0">
                <a:highlight>
                  <a:srgbClr val="FFFFFF"/>
                </a:highlight>
                <a:latin typeface="Arial"/>
                <a:ea typeface="Arial"/>
                <a:cs typeface="Arial"/>
                <a:sym typeface="Arial"/>
              </a:rPr>
              <a:t> Comprehensive data detailing CO2 emissions metrics for various types of power plants, including coal, nuclear, solar, and wind.</a:t>
            </a:r>
            <a:endParaRPr dirty="0"/>
          </a:p>
        </p:txBody>
      </p:sp>
      <p:sp>
        <p:nvSpPr>
          <p:cNvPr id="125" name="Google Shape;125;p5"/>
          <p:cNvSpPr/>
          <p:nvPr/>
        </p:nvSpPr>
        <p:spPr>
          <a:xfrm>
            <a:off x="640080" y="2586994"/>
            <a:ext cx="3474720" cy="18288"/>
          </a:xfrm>
          <a:custGeom>
            <a:avLst/>
            <a:gdLst/>
            <a:ahLst/>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27" name="Google Shape;127;p5" descr="工厂的烟囱&#10;&#10;中度可信度描述已自动生成"/>
          <p:cNvPicPr preferRelativeResize="0"/>
          <p:nvPr/>
        </p:nvPicPr>
        <p:blipFill rotWithShape="1">
          <a:blip r:embed="rId4">
            <a:alphaModFix/>
          </a:blip>
          <a:srcRect t="302"/>
          <a:stretch/>
        </p:blipFill>
        <p:spPr>
          <a:xfrm>
            <a:off x="5311702" y="10"/>
            <a:ext cx="6878775" cy="685799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 name="Google Shape;124;p5"/>
          <p:cNvSpPr txBox="1">
            <a:spLocks noGrp="1"/>
          </p:cNvSpPr>
          <p:nvPr>
            <p:ph type="title"/>
          </p:nvPr>
        </p:nvSpPr>
        <p:spPr>
          <a:xfrm>
            <a:off x="640080" y="325369"/>
            <a:ext cx="4368602" cy="1956841"/>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4600"/>
              <a:buFont typeface="Arial"/>
              <a:buNone/>
            </a:pPr>
            <a:r>
              <a:rPr lang="en-US" sz="4600" b="1" i="0" dirty="0">
                <a:highlight>
                  <a:srgbClr val="FFFFFF"/>
                </a:highlight>
                <a:latin typeface="Arial"/>
                <a:ea typeface="Arial"/>
                <a:cs typeface="Arial"/>
                <a:sym typeface="Arial"/>
              </a:rPr>
              <a:t>What about Nuclear and Hydro?</a:t>
            </a:r>
            <a:endParaRPr sz="4600" dirty="0"/>
          </a:p>
        </p:txBody>
      </p:sp>
      <p:graphicFrame>
        <p:nvGraphicFramePr>
          <p:cNvPr id="128" name="Google Shape;126;p5">
            <a:extLst>
              <a:ext uri="{FF2B5EF4-FFF2-40B4-BE49-F238E27FC236}">
                <a16:creationId xmlns:a16="http://schemas.microsoft.com/office/drawing/2014/main" id="{D36F4EFA-7F4F-C539-1481-E49A4737BAD5}"/>
              </a:ext>
            </a:extLst>
          </p:cNvPr>
          <p:cNvGraphicFramePr>
            <a:graphicFrameLocks noGrp="1"/>
          </p:cNvGraphicFramePr>
          <p:nvPr>
            <p:ph idx="1"/>
            <p:extLst>
              <p:ext uri="{D42A27DB-BD31-4B8C-83A1-F6EECF244321}">
                <p14:modId xmlns:p14="http://schemas.microsoft.com/office/powerpoint/2010/main" val="4029223915"/>
              </p:ext>
            </p:extLst>
          </p:nvPr>
        </p:nvGraphicFramePr>
        <p:xfrm>
          <a:off x="82677" y="3043762"/>
          <a:ext cx="5334000" cy="3375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5" name="Google Shape;125;p5"/>
          <p:cNvSpPr/>
          <p:nvPr/>
        </p:nvSpPr>
        <p:spPr>
          <a:xfrm>
            <a:off x="640080" y="2586994"/>
            <a:ext cx="3474720" cy="18288"/>
          </a:xfrm>
          <a:custGeom>
            <a:avLst/>
            <a:gdLst/>
            <a:ahLst/>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 name="Picture 2" descr="A comparison of a nuclear power plant">
            <a:extLst>
              <a:ext uri="{FF2B5EF4-FFF2-40B4-BE49-F238E27FC236}">
                <a16:creationId xmlns:a16="http://schemas.microsoft.com/office/drawing/2014/main" id="{A2720F45-9262-8570-77E1-B02D848D4361}"/>
              </a:ext>
            </a:extLst>
          </p:cNvPr>
          <p:cNvPicPr>
            <a:picLocks noChangeAspect="1"/>
          </p:cNvPicPr>
          <p:nvPr/>
        </p:nvPicPr>
        <p:blipFill>
          <a:blip r:embed="rId8"/>
          <a:stretch>
            <a:fillRect/>
          </a:stretch>
        </p:blipFill>
        <p:spPr>
          <a:xfrm>
            <a:off x="5334000" y="0"/>
            <a:ext cx="6858000" cy="6858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18439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1"/>
        <p:cNvGrpSpPr/>
        <p:nvPr/>
      </p:nvGrpSpPr>
      <p:grpSpPr>
        <a:xfrm>
          <a:off x="0" y="0"/>
          <a:ext cx="0" cy="0"/>
          <a:chOff x="0" y="0"/>
          <a:chExt cx="0" cy="0"/>
        </a:xfrm>
      </p:grpSpPr>
      <p:sp>
        <p:nvSpPr>
          <p:cNvPr id="132" name="Google Shape;132;p6"/>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 name="Google Shape;133;p6"/>
          <p:cNvSpPr txBox="1">
            <a:spLocks noGrp="1"/>
          </p:cNvSpPr>
          <p:nvPr>
            <p:ph type="title"/>
          </p:nvPr>
        </p:nvSpPr>
        <p:spPr>
          <a:xfrm>
            <a:off x="572493" y="238539"/>
            <a:ext cx="11018520" cy="143441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600"/>
              <a:buFont typeface="Arial"/>
              <a:buNone/>
            </a:pPr>
            <a:r>
              <a:rPr lang="en-US" sz="4600" b="1" i="0">
                <a:highlight>
                  <a:srgbClr val="FFFFFF"/>
                </a:highlight>
                <a:latin typeface="Arial"/>
                <a:ea typeface="Arial"/>
                <a:cs typeface="Arial"/>
                <a:sym typeface="Arial"/>
              </a:rPr>
              <a:t>Electricity Consumption of EVs and Driver Mileage Data</a:t>
            </a:r>
            <a:endParaRPr sz="4600"/>
          </a:p>
        </p:txBody>
      </p:sp>
      <p:sp>
        <p:nvSpPr>
          <p:cNvPr id="135" name="Google Shape;135;p6"/>
          <p:cNvSpPr txBox="1">
            <a:spLocks noGrp="1"/>
          </p:cNvSpPr>
          <p:nvPr>
            <p:ph idx="1"/>
          </p:nvPr>
        </p:nvSpPr>
        <p:spPr>
          <a:xfrm>
            <a:off x="572493" y="2071316"/>
            <a:ext cx="6713552" cy="411917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900"/>
              <a:buFont typeface="Play"/>
              <a:buAutoNum type="arabicPeriod"/>
            </a:pPr>
            <a:r>
              <a:rPr lang="en-US" sz="1900" b="1" i="0" dirty="0">
                <a:highlight>
                  <a:srgbClr val="FFFFFF"/>
                </a:highlight>
                <a:latin typeface="Arial"/>
                <a:ea typeface="Arial"/>
                <a:cs typeface="Arial"/>
                <a:sym typeface="Arial"/>
              </a:rPr>
              <a:t>Electricity Consumption Data Source:</a:t>
            </a:r>
            <a:endParaRPr sz="1900" b="0" i="0" dirty="0">
              <a:highlight>
                <a:srgbClr val="FFFFFF"/>
              </a:highlight>
              <a:latin typeface="Arial"/>
              <a:ea typeface="Arial"/>
              <a:cs typeface="Arial"/>
              <a:sym typeface="Arial"/>
            </a:endParaRPr>
          </a:p>
          <a:p>
            <a:pPr marL="742950" lvl="1" indent="-285750" algn="l" rtl="0">
              <a:lnSpc>
                <a:spcPct val="90000"/>
              </a:lnSpc>
              <a:spcBef>
                <a:spcPts val="500"/>
              </a:spcBef>
              <a:spcAft>
                <a:spcPts val="0"/>
              </a:spcAft>
              <a:buClr>
                <a:schemeClr val="dk1"/>
              </a:buClr>
              <a:buSzPts val="1900"/>
              <a:buFont typeface="Play"/>
              <a:buAutoNum type="arabicPeriod"/>
            </a:pPr>
            <a:r>
              <a:rPr lang="en-US" sz="1900" b="1" i="0" dirty="0">
                <a:highlight>
                  <a:srgbClr val="FFFFFF"/>
                </a:highlight>
                <a:latin typeface="Arial"/>
                <a:ea typeface="Arial"/>
                <a:cs typeface="Arial"/>
                <a:sym typeface="Arial"/>
              </a:rPr>
              <a:t>Source:</a:t>
            </a:r>
            <a:r>
              <a:rPr lang="en-US" sz="1900" b="0" i="0" dirty="0">
                <a:highlight>
                  <a:srgbClr val="FFFFFF"/>
                </a:highlight>
                <a:latin typeface="Arial"/>
                <a:ea typeface="Arial"/>
                <a:cs typeface="Arial"/>
                <a:sym typeface="Arial"/>
              </a:rPr>
              <a:t> </a:t>
            </a:r>
            <a:r>
              <a:rPr lang="en-US" sz="1900" b="0" i="0" u="sng" strike="noStrike" dirty="0">
                <a:solidFill>
                  <a:schemeClr val="hlink"/>
                </a:solidFill>
                <a:highlight>
                  <a:srgbClr val="FFFFFF"/>
                </a:highlight>
                <a:latin typeface="Arial"/>
                <a:ea typeface="Arial"/>
                <a:cs typeface="Arial"/>
                <a:sym typeface="Arial"/>
                <a:hlinkClick r:id="rId3"/>
              </a:rPr>
              <a:t>SunPower</a:t>
            </a:r>
            <a:endParaRPr sz="1900" b="0" i="0" dirty="0">
              <a:highlight>
                <a:srgbClr val="FFFFFF"/>
              </a:highlight>
              <a:latin typeface="Arial"/>
              <a:ea typeface="Arial"/>
              <a:cs typeface="Arial"/>
              <a:sym typeface="Arial"/>
            </a:endParaRPr>
          </a:p>
          <a:p>
            <a:pPr marL="742950" lvl="1" indent="-285750" algn="l" rtl="0">
              <a:lnSpc>
                <a:spcPct val="90000"/>
              </a:lnSpc>
              <a:spcBef>
                <a:spcPts val="500"/>
              </a:spcBef>
              <a:spcAft>
                <a:spcPts val="0"/>
              </a:spcAft>
              <a:buClr>
                <a:schemeClr val="dk1"/>
              </a:buClr>
              <a:buSzPts val="1900"/>
              <a:buFont typeface="Play"/>
              <a:buAutoNum type="arabicPeriod"/>
            </a:pPr>
            <a:r>
              <a:rPr lang="en-US" sz="1900" b="1" i="0" dirty="0">
                <a:highlight>
                  <a:srgbClr val="FFFFFF"/>
                </a:highlight>
                <a:latin typeface="Arial"/>
                <a:ea typeface="Arial"/>
                <a:cs typeface="Arial"/>
                <a:sym typeface="Arial"/>
              </a:rPr>
              <a:t>Brief Description:</a:t>
            </a:r>
            <a:r>
              <a:rPr lang="en-US" sz="1900" b="0" i="0" dirty="0">
                <a:highlight>
                  <a:srgbClr val="FFFFFF"/>
                </a:highlight>
                <a:latin typeface="Arial"/>
                <a:ea typeface="Arial"/>
                <a:cs typeface="Arial"/>
                <a:sym typeface="Arial"/>
              </a:rPr>
              <a:t> This article provides data on the average electricity consumption rates for electric vehicles, crucial for assessing their energy use per mile.</a:t>
            </a:r>
            <a:endParaRPr dirty="0"/>
          </a:p>
          <a:p>
            <a:pPr marL="228600" lvl="0" indent="-228600" algn="l" rtl="0">
              <a:lnSpc>
                <a:spcPct val="90000"/>
              </a:lnSpc>
              <a:spcBef>
                <a:spcPts val="1000"/>
              </a:spcBef>
              <a:spcAft>
                <a:spcPts val="0"/>
              </a:spcAft>
              <a:buClr>
                <a:schemeClr val="dk1"/>
              </a:buClr>
              <a:buSzPts val="1900"/>
              <a:buFont typeface="Play"/>
              <a:buAutoNum type="arabicPeriod"/>
            </a:pPr>
            <a:r>
              <a:rPr lang="en-US" sz="1900" b="1" i="0" dirty="0">
                <a:highlight>
                  <a:srgbClr val="FFFFFF"/>
                </a:highlight>
                <a:latin typeface="Arial"/>
                <a:ea typeface="Arial"/>
                <a:cs typeface="Arial"/>
                <a:sym typeface="Arial"/>
              </a:rPr>
              <a:t>Average Mileage Data Source:</a:t>
            </a:r>
            <a:endParaRPr sz="1900" b="0" i="0" dirty="0">
              <a:highlight>
                <a:srgbClr val="FFFFFF"/>
              </a:highlight>
              <a:latin typeface="Arial"/>
              <a:ea typeface="Arial"/>
              <a:cs typeface="Arial"/>
              <a:sym typeface="Arial"/>
            </a:endParaRPr>
          </a:p>
          <a:p>
            <a:pPr marL="742950" lvl="1" indent="-285750" algn="l" rtl="0">
              <a:lnSpc>
                <a:spcPct val="90000"/>
              </a:lnSpc>
              <a:spcBef>
                <a:spcPts val="500"/>
              </a:spcBef>
              <a:spcAft>
                <a:spcPts val="0"/>
              </a:spcAft>
              <a:buClr>
                <a:schemeClr val="dk1"/>
              </a:buClr>
              <a:buSzPts val="1900"/>
              <a:buFont typeface="Play"/>
              <a:buAutoNum type="arabicPeriod"/>
            </a:pPr>
            <a:r>
              <a:rPr lang="en-US" sz="1900" b="1" i="0" dirty="0">
                <a:highlight>
                  <a:srgbClr val="FFFFFF"/>
                </a:highlight>
                <a:latin typeface="Arial"/>
                <a:ea typeface="Arial"/>
                <a:cs typeface="Arial"/>
                <a:sym typeface="Arial"/>
              </a:rPr>
              <a:t>Source:</a:t>
            </a:r>
            <a:r>
              <a:rPr lang="en-US" sz="1900" b="0" i="0" dirty="0">
                <a:highlight>
                  <a:srgbClr val="FFFFFF"/>
                </a:highlight>
                <a:latin typeface="Arial"/>
                <a:ea typeface="Arial"/>
                <a:cs typeface="Arial"/>
                <a:sym typeface="Arial"/>
              </a:rPr>
              <a:t> </a:t>
            </a:r>
            <a:r>
              <a:rPr lang="en-US" sz="1900" b="0" i="0" u="sng" strike="noStrike" dirty="0">
                <a:solidFill>
                  <a:schemeClr val="hlink"/>
                </a:solidFill>
                <a:highlight>
                  <a:srgbClr val="FFFFFF"/>
                </a:highlight>
                <a:latin typeface="Arial"/>
                <a:ea typeface="Arial"/>
                <a:cs typeface="Arial"/>
                <a:sym typeface="Arial"/>
                <a:hlinkClick r:id="rId4"/>
              </a:rPr>
              <a:t>PolicyGenius</a:t>
            </a:r>
            <a:endParaRPr sz="1900" b="0" i="0" dirty="0">
              <a:highlight>
                <a:srgbClr val="FFFFFF"/>
              </a:highlight>
              <a:latin typeface="Arial"/>
              <a:ea typeface="Arial"/>
              <a:cs typeface="Arial"/>
              <a:sym typeface="Arial"/>
            </a:endParaRPr>
          </a:p>
          <a:p>
            <a:pPr marL="742950" lvl="1" indent="-285750" algn="l" rtl="0">
              <a:lnSpc>
                <a:spcPct val="90000"/>
              </a:lnSpc>
              <a:spcBef>
                <a:spcPts val="500"/>
              </a:spcBef>
              <a:spcAft>
                <a:spcPts val="0"/>
              </a:spcAft>
              <a:buClr>
                <a:schemeClr val="dk1"/>
              </a:buClr>
              <a:buSzPts val="1900"/>
              <a:buFont typeface="Play"/>
              <a:buAutoNum type="arabicPeriod"/>
            </a:pPr>
            <a:r>
              <a:rPr lang="en-US" sz="1900" b="1" i="0" dirty="0">
                <a:highlight>
                  <a:srgbClr val="FFFFFF"/>
                </a:highlight>
                <a:latin typeface="Arial"/>
                <a:ea typeface="Arial"/>
                <a:cs typeface="Arial"/>
                <a:sym typeface="Arial"/>
              </a:rPr>
              <a:t>Brief Description:</a:t>
            </a:r>
            <a:r>
              <a:rPr lang="en-US" sz="1900" b="0" i="0" dirty="0">
                <a:highlight>
                  <a:srgbClr val="FFFFFF"/>
                </a:highlight>
                <a:latin typeface="Arial"/>
                <a:ea typeface="Arial"/>
                <a:cs typeface="Arial"/>
                <a:sym typeface="Arial"/>
              </a:rPr>
              <a:t> This article offers detailed statistics on the average annual mileage driven by vehicle owners across each state, essential for calculating total annual electricity usage of EVs.</a:t>
            </a:r>
            <a:endParaRPr dirty="0"/>
          </a:p>
        </p:txBody>
      </p:sp>
      <p:sp>
        <p:nvSpPr>
          <p:cNvPr id="134" name="Google Shape;134;p6"/>
          <p:cNvSpPr/>
          <p:nvPr/>
        </p:nvSpPr>
        <p:spPr>
          <a:xfrm>
            <a:off x="572493" y="1681544"/>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1"/>
            </a:schemeClr>
          </a:solidFill>
          <a:ln w="44450" cap="rnd" cmpd="sng">
            <a:solidFill>
              <a:schemeClr val="accent2">
                <a:alpha val="74901"/>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36" name="Google Shape;136;p6" descr="蓝色的汽车&#10;&#10;中度可信度描述已自动生成"/>
          <p:cNvPicPr preferRelativeResize="0"/>
          <p:nvPr/>
        </p:nvPicPr>
        <p:blipFill rotWithShape="1">
          <a:blip r:embed="rId5">
            <a:alphaModFix/>
          </a:blip>
          <a:srcRect l="3795" r="-3" b="-3"/>
          <a:stretch/>
        </p:blipFill>
        <p:spPr>
          <a:xfrm>
            <a:off x="7675658" y="2093976"/>
            <a:ext cx="3941064" cy="40965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
        <p:cNvGrpSpPr/>
        <p:nvPr/>
      </p:nvGrpSpPr>
      <p:grpSpPr>
        <a:xfrm>
          <a:off x="0" y="0"/>
          <a:ext cx="0" cy="0"/>
          <a:chOff x="0" y="0"/>
          <a:chExt cx="0" cy="0"/>
        </a:xfrm>
      </p:grpSpPr>
      <p:sp>
        <p:nvSpPr>
          <p:cNvPr id="141" name="Google Shape;141;p7"/>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2" name="Google Shape;142;p7"/>
          <p:cNvSpPr txBox="1">
            <a:spLocks noGrp="1"/>
          </p:cNvSpPr>
          <p:nvPr>
            <p:ph type="title"/>
          </p:nvPr>
        </p:nvSpPr>
        <p:spPr>
          <a:xfrm>
            <a:off x="572493" y="238539"/>
            <a:ext cx="11018520" cy="143441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Play"/>
              <a:buNone/>
            </a:pPr>
            <a:r>
              <a:rPr lang="en-US" sz="5400"/>
              <a:t>Preprocessing</a:t>
            </a:r>
            <a:endParaRPr/>
          </a:p>
        </p:txBody>
      </p:sp>
      <p:sp>
        <p:nvSpPr>
          <p:cNvPr id="144" name="Google Shape;144;p7"/>
          <p:cNvSpPr txBox="1">
            <a:spLocks noGrp="1"/>
          </p:cNvSpPr>
          <p:nvPr>
            <p:ph idx="1"/>
          </p:nvPr>
        </p:nvSpPr>
        <p:spPr>
          <a:xfrm>
            <a:off x="572493" y="2071316"/>
            <a:ext cx="6713552" cy="411917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900"/>
              <a:buNone/>
            </a:pPr>
            <a:r>
              <a:rPr lang="en-US" sz="1900" b="1" i="0" dirty="0">
                <a:highlight>
                  <a:srgbClr val="FFFFFF"/>
                </a:highlight>
                <a:latin typeface="Arial"/>
                <a:ea typeface="Arial"/>
                <a:cs typeface="Arial"/>
                <a:sym typeface="Arial"/>
              </a:rPr>
              <a:t>Collecting Data:</a:t>
            </a:r>
            <a:endParaRPr sz="1900" b="0" i="0" dirty="0">
              <a:highlight>
                <a:srgbClr val="FFFFFF"/>
              </a:highlight>
              <a:latin typeface="Arial"/>
              <a:ea typeface="Arial"/>
              <a:cs typeface="Arial"/>
              <a:sym typeface="Arial"/>
            </a:endParaRPr>
          </a:p>
          <a:p>
            <a:pPr marL="457200" lvl="1" indent="0" algn="l" rtl="0">
              <a:lnSpc>
                <a:spcPct val="90000"/>
              </a:lnSpc>
              <a:spcBef>
                <a:spcPts val="500"/>
              </a:spcBef>
              <a:spcAft>
                <a:spcPts val="0"/>
              </a:spcAft>
              <a:buClr>
                <a:schemeClr val="dk1"/>
              </a:buClr>
              <a:buSzPts val="1900"/>
              <a:buNone/>
            </a:pPr>
            <a:r>
              <a:rPr lang="en-US" sz="1900" b="0" i="0" dirty="0">
                <a:highlight>
                  <a:srgbClr val="FFFFFF"/>
                </a:highlight>
                <a:latin typeface="Arial"/>
                <a:ea typeface="Arial"/>
                <a:cs typeface="Arial"/>
                <a:sym typeface="Arial"/>
              </a:rPr>
              <a:t>Gather data from various sources on electricity generation, CO2 emissions, and EV usage across different states.</a:t>
            </a:r>
            <a:endParaRPr dirty="0"/>
          </a:p>
          <a:p>
            <a:pPr marL="0" lvl="0" indent="0" algn="l" rtl="0">
              <a:lnSpc>
                <a:spcPct val="90000"/>
              </a:lnSpc>
              <a:spcBef>
                <a:spcPts val="1000"/>
              </a:spcBef>
              <a:spcAft>
                <a:spcPts val="0"/>
              </a:spcAft>
              <a:buClr>
                <a:schemeClr val="dk1"/>
              </a:buClr>
              <a:buSzPts val="1900"/>
              <a:buNone/>
            </a:pPr>
            <a:r>
              <a:rPr lang="en-US" sz="1900" b="1" i="0" dirty="0">
                <a:highlight>
                  <a:srgbClr val="FFFFFF"/>
                </a:highlight>
                <a:latin typeface="Arial"/>
                <a:ea typeface="Arial"/>
                <a:cs typeface="Arial"/>
                <a:sym typeface="Arial"/>
              </a:rPr>
              <a:t>Converting Data:</a:t>
            </a:r>
            <a:endParaRPr sz="1900" b="0" i="0" dirty="0">
              <a:highlight>
                <a:srgbClr val="FFFFFF"/>
              </a:highlight>
              <a:latin typeface="Arial"/>
              <a:ea typeface="Arial"/>
              <a:cs typeface="Arial"/>
              <a:sym typeface="Arial"/>
            </a:endParaRPr>
          </a:p>
          <a:p>
            <a:pPr marL="457200" lvl="1" indent="0" algn="l" rtl="0">
              <a:lnSpc>
                <a:spcPct val="90000"/>
              </a:lnSpc>
              <a:spcBef>
                <a:spcPts val="500"/>
              </a:spcBef>
              <a:spcAft>
                <a:spcPts val="0"/>
              </a:spcAft>
              <a:buClr>
                <a:schemeClr val="dk1"/>
              </a:buClr>
              <a:buSzPts val="1900"/>
              <a:buNone/>
            </a:pPr>
            <a:r>
              <a:rPr lang="en-US" sz="1900" b="0" i="0" dirty="0">
                <a:highlight>
                  <a:srgbClr val="FFFFFF"/>
                </a:highlight>
                <a:latin typeface="Arial"/>
                <a:ea typeface="Arial"/>
                <a:cs typeface="Arial"/>
                <a:sym typeface="Arial"/>
              </a:rPr>
              <a:t>Transform all collected data into CSV format for easier analysis.</a:t>
            </a:r>
            <a:endParaRPr dirty="0"/>
          </a:p>
          <a:p>
            <a:pPr marL="0" lvl="0" indent="0" algn="l" rtl="0">
              <a:lnSpc>
                <a:spcPct val="90000"/>
              </a:lnSpc>
              <a:spcBef>
                <a:spcPts val="1000"/>
              </a:spcBef>
              <a:spcAft>
                <a:spcPts val="0"/>
              </a:spcAft>
              <a:buClr>
                <a:schemeClr val="dk1"/>
              </a:buClr>
              <a:buSzPts val="1900"/>
              <a:buNone/>
            </a:pPr>
            <a:r>
              <a:rPr lang="en-US" sz="1900" b="1" i="0" dirty="0">
                <a:highlight>
                  <a:srgbClr val="FFFFFF"/>
                </a:highlight>
                <a:latin typeface="Arial"/>
                <a:ea typeface="Arial"/>
                <a:cs typeface="Arial"/>
                <a:sym typeface="Arial"/>
              </a:rPr>
              <a:t>Calculating Key Metrics:</a:t>
            </a:r>
            <a:endParaRPr sz="1900" b="0" i="0" dirty="0">
              <a:highlight>
                <a:srgbClr val="FFFFFF"/>
              </a:highlight>
              <a:latin typeface="Arial"/>
              <a:ea typeface="Arial"/>
              <a:cs typeface="Arial"/>
              <a:sym typeface="Arial"/>
            </a:endParaRPr>
          </a:p>
          <a:p>
            <a:pPr marL="457200" lvl="1" indent="0" algn="l" rtl="0">
              <a:lnSpc>
                <a:spcPct val="90000"/>
              </a:lnSpc>
              <a:spcBef>
                <a:spcPts val="500"/>
              </a:spcBef>
              <a:spcAft>
                <a:spcPts val="0"/>
              </a:spcAft>
              <a:buClr>
                <a:schemeClr val="dk1"/>
              </a:buClr>
              <a:buSzPts val="1900"/>
              <a:buNone/>
            </a:pPr>
            <a:r>
              <a:rPr lang="en-US" sz="1900" b="1" i="0" dirty="0">
                <a:highlight>
                  <a:srgbClr val="FFFFFF"/>
                </a:highlight>
                <a:latin typeface="Arial"/>
                <a:ea typeface="Arial"/>
                <a:cs typeface="Arial"/>
                <a:sym typeface="Arial"/>
              </a:rPr>
              <a:t>CO2 Emissions per kWh:</a:t>
            </a:r>
            <a:r>
              <a:rPr lang="en-US" sz="1900" b="0" i="0" dirty="0">
                <a:highlight>
                  <a:srgbClr val="FFFFFF"/>
                </a:highlight>
                <a:latin typeface="Arial"/>
                <a:ea typeface="Arial"/>
                <a:cs typeface="Arial"/>
                <a:sym typeface="Arial"/>
              </a:rPr>
              <a:t> Calculate how much CO2 is emitted per kWh by different power plants.</a:t>
            </a:r>
            <a:endParaRPr dirty="0"/>
          </a:p>
          <a:p>
            <a:pPr marL="457200" lvl="1" indent="0" algn="l" rtl="0">
              <a:lnSpc>
                <a:spcPct val="90000"/>
              </a:lnSpc>
              <a:spcBef>
                <a:spcPts val="500"/>
              </a:spcBef>
              <a:spcAft>
                <a:spcPts val="0"/>
              </a:spcAft>
              <a:buClr>
                <a:schemeClr val="dk1"/>
              </a:buClr>
              <a:buSzPts val="1900"/>
              <a:buNone/>
            </a:pPr>
            <a:r>
              <a:rPr lang="en-US" sz="1900" b="1" i="0" dirty="0">
                <a:highlight>
                  <a:srgbClr val="FFFFFF"/>
                </a:highlight>
                <a:latin typeface="Arial"/>
                <a:ea typeface="Arial"/>
                <a:cs typeface="Arial"/>
                <a:sym typeface="Arial"/>
              </a:rPr>
              <a:t>Average Emissions per Driver:</a:t>
            </a:r>
            <a:r>
              <a:rPr lang="en-US" sz="1900" b="0" i="0" dirty="0">
                <a:highlight>
                  <a:srgbClr val="FFFFFF"/>
                </a:highlight>
                <a:latin typeface="Arial"/>
                <a:ea typeface="Arial"/>
                <a:cs typeface="Arial"/>
                <a:sym typeface="Arial"/>
              </a:rPr>
              <a:t> Determine the potential CO2 emissions based on average mileage per driver in each state.</a:t>
            </a:r>
            <a:endParaRPr dirty="0"/>
          </a:p>
          <a:p>
            <a:pPr marL="228600" lvl="0" indent="-107950" algn="l" rtl="0">
              <a:lnSpc>
                <a:spcPct val="90000"/>
              </a:lnSpc>
              <a:spcBef>
                <a:spcPts val="1000"/>
              </a:spcBef>
              <a:spcAft>
                <a:spcPts val="0"/>
              </a:spcAft>
              <a:buClr>
                <a:schemeClr val="dk1"/>
              </a:buClr>
              <a:buSzPts val="1900"/>
              <a:buNone/>
            </a:pPr>
            <a:endParaRPr sz="1900" dirty="0"/>
          </a:p>
        </p:txBody>
      </p:sp>
      <p:sp>
        <p:nvSpPr>
          <p:cNvPr id="143" name="Google Shape;143;p7"/>
          <p:cNvSpPr/>
          <p:nvPr/>
        </p:nvSpPr>
        <p:spPr>
          <a:xfrm>
            <a:off x="572493" y="1681544"/>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1"/>
            </a:schemeClr>
          </a:solidFill>
          <a:ln w="44450" cap="rnd" cmpd="sng">
            <a:solidFill>
              <a:schemeClr val="accent2">
                <a:alpha val="74901"/>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45" name="Google Shape;145;p7" descr="图片包含 仪表, 侧面, 游戏机, 空地&#10;&#10;描述已自动生成"/>
          <p:cNvPicPr preferRelativeResize="0"/>
          <p:nvPr/>
        </p:nvPicPr>
        <p:blipFill rotWithShape="1">
          <a:blip r:embed="rId3">
            <a:alphaModFix/>
          </a:blip>
          <a:srcRect l="2138" r="1652" b="-3"/>
          <a:stretch/>
        </p:blipFill>
        <p:spPr>
          <a:xfrm>
            <a:off x="7675658" y="2093976"/>
            <a:ext cx="3941064" cy="40965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Shape 149"/>
        <p:cNvGrpSpPr/>
        <p:nvPr/>
      </p:nvGrpSpPr>
      <p:grpSpPr>
        <a:xfrm>
          <a:off x="0" y="0"/>
          <a:ext cx="0" cy="0"/>
          <a:chOff x="0" y="0"/>
          <a:chExt cx="0" cy="0"/>
        </a:xfrm>
      </p:grpSpPr>
      <p:sp>
        <p:nvSpPr>
          <p:cNvPr id="150" name="Google Shape;150;p8"/>
          <p:cNvSpPr txBox="1">
            <a:spLocks noGrp="1"/>
          </p:cNvSpPr>
          <p:nvPr>
            <p:ph type="title"/>
          </p:nvPr>
        </p:nvSpPr>
        <p:spPr>
          <a:xfrm>
            <a:off x="7429501" y="490286"/>
            <a:ext cx="3563220" cy="1465112"/>
          </a:xfrm>
          <a:prstGeom prst="rect">
            <a:avLst/>
          </a:prstGeom>
        </p:spPr>
        <p:txBody>
          <a:bodyPr spcFirstLastPara="1" vert="horz" lIns="91440" tIns="45720" rIns="91440" bIns="45720" rtlCol="0" anchor="ctr" anchorCtr="0">
            <a:normAutofit fontScale="90000"/>
          </a:bodyPr>
          <a:lstStyle/>
          <a:p>
            <a:pPr marL="0" lvl="0" indent="0" algn="ctr">
              <a:lnSpc>
                <a:spcPct val="83000"/>
              </a:lnSpc>
              <a:spcAft>
                <a:spcPts val="0"/>
              </a:spcAft>
              <a:buClr>
                <a:schemeClr val="dk1"/>
              </a:buClr>
              <a:buSzPts val="4400"/>
            </a:pPr>
            <a:r>
              <a:rPr lang="en-US" sz="6000" cap="all" spc="-100" dirty="0"/>
              <a:t>ENERGY SOURCES</a:t>
            </a:r>
          </a:p>
        </p:txBody>
      </p:sp>
      <p:sp>
        <p:nvSpPr>
          <p:cNvPr id="151" name="Google Shape;151;p8"/>
          <p:cNvSpPr txBox="1">
            <a:spLocks noGrp="1"/>
          </p:cNvSpPr>
          <p:nvPr>
            <p:ph idx="1"/>
          </p:nvPr>
        </p:nvSpPr>
        <p:spPr>
          <a:xfrm>
            <a:off x="7903931" y="2290260"/>
            <a:ext cx="3364470" cy="1724528"/>
          </a:xfrm>
          <a:prstGeom prst="rect">
            <a:avLst/>
          </a:prstGeom>
        </p:spPr>
        <p:txBody>
          <a:bodyPr spcFirstLastPara="1" vert="horz" lIns="91440" tIns="45720" rIns="91440" bIns="45720" rtlCol="0" anchorCtr="0">
            <a:normAutofit/>
          </a:bodyPr>
          <a:lstStyle/>
          <a:p>
            <a:pPr marL="0" lvl="0" indent="0">
              <a:lnSpc>
                <a:spcPct val="90000"/>
              </a:lnSpc>
              <a:spcBef>
                <a:spcPts val="0"/>
              </a:spcBef>
              <a:spcAft>
                <a:spcPts val="600"/>
              </a:spcAft>
              <a:buSzPts val="2800"/>
              <a:buNone/>
            </a:pPr>
            <a:r>
              <a:rPr lang="en-US" sz="1600" spc="80" dirty="0"/>
              <a:t>Rhode Island scored the highest percentage of electricity energy source which is Natural Gas  </a:t>
            </a:r>
          </a:p>
        </p:txBody>
      </p:sp>
      <p:pic>
        <p:nvPicPr>
          <p:cNvPr id="3" name="Picture 2" descr="A table with numbers and text&#10;&#10;Description automatically generated">
            <a:extLst>
              <a:ext uri="{FF2B5EF4-FFF2-40B4-BE49-F238E27FC236}">
                <a16:creationId xmlns:a16="http://schemas.microsoft.com/office/drawing/2014/main" id="{68DC3128-181D-9BBE-582D-1ED5C4F84D5C}"/>
              </a:ext>
            </a:extLst>
          </p:cNvPr>
          <p:cNvPicPr>
            <a:picLocks noChangeAspect="1"/>
          </p:cNvPicPr>
          <p:nvPr/>
        </p:nvPicPr>
        <p:blipFill>
          <a:blip r:embed="rId3"/>
          <a:stretch>
            <a:fillRect/>
          </a:stretch>
        </p:blipFill>
        <p:spPr>
          <a:xfrm>
            <a:off x="7600951" y="3730571"/>
            <a:ext cx="4216154" cy="1465112"/>
          </a:xfrm>
          <a:prstGeom prst="rect">
            <a:avLst/>
          </a:prstGeom>
        </p:spPr>
      </p:pic>
      <p:pic>
        <p:nvPicPr>
          <p:cNvPr id="9" name="Picture 8" descr="A graph of different states&#10;&#10;Description automatically generated">
            <a:extLst>
              <a:ext uri="{FF2B5EF4-FFF2-40B4-BE49-F238E27FC236}">
                <a16:creationId xmlns:a16="http://schemas.microsoft.com/office/drawing/2014/main" id="{21E5ADF7-591B-6CB0-50D1-EA9C445C89A8}"/>
              </a:ext>
            </a:extLst>
          </p:cNvPr>
          <p:cNvPicPr>
            <a:picLocks noChangeAspect="1"/>
          </p:cNvPicPr>
          <p:nvPr/>
        </p:nvPicPr>
        <p:blipFill>
          <a:blip r:embed="rId4"/>
          <a:stretch>
            <a:fillRect/>
          </a:stretch>
        </p:blipFill>
        <p:spPr>
          <a:xfrm>
            <a:off x="492462" y="490286"/>
            <a:ext cx="6937039" cy="6058347"/>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Savon</Template>
  <TotalTime>676</TotalTime>
  <Words>637</Words>
  <Application>Microsoft Macintosh PowerPoint</Application>
  <PresentationFormat>Widescreen</PresentationFormat>
  <Paragraphs>66</Paragraphs>
  <Slides>21</Slides>
  <Notes>18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Century Gothic</vt:lpstr>
      <vt:lpstr>Garamond</vt:lpstr>
      <vt:lpstr>Play</vt:lpstr>
      <vt:lpstr>Savon</vt:lpstr>
      <vt:lpstr>Powering Electric Vehicles: The CO2 Emissions You Don't See</vt:lpstr>
      <vt:lpstr>Background</vt:lpstr>
      <vt:lpstr>Section 1: Data Source and Preprocessing</vt:lpstr>
      <vt:lpstr>State Electricity Generation by Fuel Type</vt:lpstr>
      <vt:lpstr>CO2 Lifecycle Emissions by Power Source</vt:lpstr>
      <vt:lpstr>What about Nuclear and Hydro?</vt:lpstr>
      <vt:lpstr>Electricity Consumption of EVs and Driver Mileage Data</vt:lpstr>
      <vt:lpstr>Preprocessing</vt:lpstr>
      <vt:lpstr>ENERGY SOURCES</vt:lpstr>
      <vt:lpstr>CO2 EMISSION PER ENERGY SOURCE</vt:lpstr>
      <vt:lpstr>DRIVERS MILLAGE </vt:lpstr>
      <vt:lpstr>electricity sources % STATISTICAL SUMMARY</vt:lpstr>
      <vt:lpstr>WHICH ENERGY SOURCE DOES EACH STATE USE THE MOST?</vt:lpstr>
      <vt:lpstr>Map Visualization</vt:lpstr>
      <vt:lpstr>NUCLEAR CO2 EMISSION Per Kwh</vt:lpstr>
      <vt:lpstr>COAL CO2 EMISSION Per Kwh</vt:lpstr>
      <vt:lpstr>PETROLEUM CO2 EMISSION Per Kwh</vt:lpstr>
      <vt:lpstr>CO2 EMISSION Per EV</vt:lpstr>
      <vt:lpstr>CO2 EMISSION BY PERSON PER STATE</vt:lpstr>
      <vt:lpstr>Conclusion</vt:lpstr>
      <vt:lpstr>Limitations and Possible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Powering Electric Vehicles: The CO2 Emissions You Don't See</dc:title>
  <dc:creator>羽 尘</dc:creator>
  <cp:lastModifiedBy>Ola Ibrahim Suaifan</cp:lastModifiedBy>
  <cp:revision>23</cp:revision>
  <dcterms:created xsi:type="dcterms:W3CDTF">2024-05-03T23:18:21Z</dcterms:created>
  <dcterms:modified xsi:type="dcterms:W3CDTF">2024-05-06T15:36:22Z</dcterms:modified>
</cp:coreProperties>
</file>